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5" r:id="rId4"/>
    <p:sldId id="274" r:id="rId5"/>
    <p:sldId id="276" r:id="rId6"/>
    <p:sldId id="277" r:id="rId7"/>
    <p:sldId id="278" r:id="rId8"/>
    <p:sldId id="27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76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4476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033" y="157353"/>
            <a:ext cx="7837932" cy="833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1081" y="2647315"/>
            <a:ext cx="6926580" cy="1967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4476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917064"/>
          </a:xfrm>
          <a:custGeom>
            <a:avLst/>
            <a:gdLst/>
            <a:ahLst/>
            <a:cxnLst/>
            <a:rect l="l" t="t" r="r" b="b"/>
            <a:pathLst>
              <a:path w="9144000" h="1917064">
                <a:moveTo>
                  <a:pt x="9144000" y="0"/>
                </a:moveTo>
                <a:lnTo>
                  <a:pt x="0" y="0"/>
                </a:lnTo>
                <a:lnTo>
                  <a:pt x="0" y="1916684"/>
                </a:lnTo>
                <a:lnTo>
                  <a:pt x="9144000" y="191668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8566" y="0"/>
            <a:ext cx="51644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" marR="5080" indent="-59690">
              <a:lnSpc>
                <a:spcPct val="100000"/>
              </a:lnSpc>
              <a:spcBef>
                <a:spcPts val="95"/>
              </a:spcBef>
            </a:pPr>
            <a:r>
              <a:rPr sz="4000" b="0" spc="-35" dirty="0">
                <a:solidFill>
                  <a:srgbClr val="FFFFFF"/>
                </a:solidFill>
                <a:latin typeface="Calibri"/>
                <a:cs typeface="Calibri"/>
              </a:rPr>
              <a:t>Родительское </a:t>
            </a:r>
            <a:r>
              <a:rPr sz="4000" b="0" spc="-5" dirty="0" err="1">
                <a:solidFill>
                  <a:srgbClr val="FFFFFF"/>
                </a:solidFill>
                <a:latin typeface="Calibri"/>
                <a:cs typeface="Calibri"/>
              </a:rPr>
              <a:t>собрание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8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ru-RU"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4000" b="0" spc="-3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учебный</a:t>
            </a:r>
            <a:r>
              <a:rPr sz="4000" b="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60" dirty="0">
                <a:solidFill>
                  <a:srgbClr val="FFFFFF"/>
                </a:solidFill>
                <a:latin typeface="Calibri"/>
                <a:cs typeface="Calibri"/>
              </a:rPr>
              <a:t>год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917192"/>
            <a:ext cx="9144000" cy="315595"/>
          </a:xfrm>
          <a:custGeom>
            <a:avLst/>
            <a:gdLst/>
            <a:ahLst/>
            <a:cxnLst/>
            <a:rect l="l" t="t" r="r" b="b"/>
            <a:pathLst>
              <a:path w="9144000" h="315594">
                <a:moveTo>
                  <a:pt x="9144000" y="0"/>
                </a:moveTo>
                <a:lnTo>
                  <a:pt x="0" y="0"/>
                </a:lnTo>
                <a:lnTo>
                  <a:pt x="0" y="315467"/>
                </a:lnTo>
                <a:lnTo>
                  <a:pt x="9144000" y="315467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714996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3000"/>
                </a:lnTo>
                <a:lnTo>
                  <a:pt x="9144000" y="1143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53236" y="2997834"/>
            <a:ext cx="75057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935" marR="1242060" algn="ctr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400" b="1" spc="-6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400" b="1" spc="-9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ОВО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4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44762"/>
                </a:solidFill>
                <a:latin typeface="Calibri"/>
                <a:cs typeface="Calibri"/>
              </a:rPr>
              <a:t>СОЧИНЕНИ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400" b="1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ЗЛ</a:t>
            </a:r>
            <a:r>
              <a:rPr sz="2400" b="1" spc="-5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2400" b="1" spc="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Е)  В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5" dirty="0" smtClean="0">
                <a:solidFill>
                  <a:srgbClr val="344762"/>
                </a:solidFill>
                <a:latin typeface="Calibri"/>
                <a:cs typeface="Calibri"/>
              </a:rPr>
              <a:t>202</a:t>
            </a:r>
            <a:r>
              <a:rPr lang="ru-RU" sz="2400" b="1" spc="-5" dirty="0" smtClean="0">
                <a:solidFill>
                  <a:srgbClr val="344762"/>
                </a:solidFill>
                <a:latin typeface="Calibri"/>
                <a:cs typeface="Calibri"/>
              </a:rPr>
              <a:t>4</a:t>
            </a:r>
            <a:r>
              <a:rPr sz="2400" b="1" spc="-5" dirty="0" smtClean="0">
                <a:solidFill>
                  <a:srgbClr val="344762"/>
                </a:solidFill>
                <a:latin typeface="Calibri"/>
                <a:cs typeface="Calibri"/>
              </a:rPr>
              <a:t>-202</a:t>
            </a:r>
            <a:r>
              <a:rPr lang="ru-RU" sz="2400" b="1" spc="-5" dirty="0" smtClean="0">
                <a:solidFill>
                  <a:srgbClr val="344762"/>
                </a:solidFill>
                <a:latin typeface="Calibri"/>
                <a:cs typeface="Calibri"/>
              </a:rPr>
              <a:t>5 </a:t>
            </a:r>
            <a:r>
              <a:rPr sz="2400" b="1" spc="-10" dirty="0" smtClean="0">
                <a:solidFill>
                  <a:srgbClr val="344762"/>
                </a:solidFill>
                <a:latin typeface="Calibri"/>
                <a:cs typeface="Calibri"/>
              </a:rPr>
              <a:t>УЧЕБНОМ</a:t>
            </a:r>
            <a:r>
              <a:rPr sz="2400" b="1" spc="-40" dirty="0" smtClean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105" dirty="0">
                <a:solidFill>
                  <a:srgbClr val="344762"/>
                </a:solidFill>
                <a:latin typeface="Calibri"/>
                <a:cs typeface="Calibri"/>
              </a:rPr>
              <a:t>ГОДУ: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400" b="1" spc="-5" dirty="0" smtClean="0">
                <a:solidFill>
                  <a:srgbClr val="344762"/>
                </a:solidFill>
                <a:latin typeface="Calibri"/>
                <a:cs typeface="Calibri"/>
              </a:rPr>
              <a:t>ПОРЯДОК ПРОВЕДЕНИЯ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0" y="4773167"/>
            <a:ext cx="9144000" cy="362920"/>
          </a:xfrm>
          <a:prstGeom prst="rect">
            <a:avLst/>
          </a:prstGeom>
          <a:solidFill>
            <a:srgbClr val="E6E6E6"/>
          </a:solidFill>
        </p:spPr>
        <p:txBody>
          <a:bodyPr vert="horz" wrap="square" lIns="0" tIns="54610" rIns="0" bIns="0" rtlCol="0">
            <a:spAutoFit/>
          </a:bodyPr>
          <a:lstStyle/>
          <a:p>
            <a:pPr marL="3945254" algn="ctr">
              <a:lnSpc>
                <a:spcPct val="100000"/>
              </a:lnSpc>
              <a:spcBef>
                <a:spcPts val="430"/>
              </a:spcBef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1825" y="6005271"/>
            <a:ext cx="121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9380" y="19634"/>
            <a:ext cx="4120515" cy="678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7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200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570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ОБЪЁМ</a:t>
            </a:r>
            <a:r>
              <a:rPr sz="2200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ИТОГОВОГО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СОЧИНЕНИЯ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5198" y="1723389"/>
            <a:ext cx="5739130" cy="34404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68910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подсчёте</a:t>
            </a:r>
            <a:r>
              <a:rPr sz="1600" spc="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r>
              <a:rPr sz="1600" spc="3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1600" spc="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как</a:t>
            </a:r>
            <a:r>
              <a:rPr sz="1600" spc="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самостоятельные,</a:t>
            </a:r>
            <a:r>
              <a:rPr sz="1600" spc="4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так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3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служебные</a:t>
            </a:r>
            <a:r>
              <a:rPr sz="1600" spc="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части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речи.</a:t>
            </a:r>
            <a:endParaRPr sz="1600">
              <a:latin typeface="Calibri"/>
              <a:cs typeface="Calibri"/>
            </a:endParaRPr>
          </a:p>
          <a:p>
            <a:pPr marL="354330" marR="28575" indent="-342265">
              <a:lnSpc>
                <a:spcPct val="100000"/>
              </a:lnSpc>
              <a:buAutoNum type="arabicPeriod"/>
              <a:tabLst>
                <a:tab pos="354965" algn="l"/>
                <a:tab pos="355600" algn="l"/>
                <a:tab pos="1976120" algn="l"/>
              </a:tabLst>
            </a:pP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Подсчитывается</a:t>
            </a:r>
            <a:r>
              <a:rPr sz="1600" spc="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любая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последовательность</a:t>
            </a:r>
            <a:r>
              <a:rPr sz="1600" spc="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слов, написанных </a:t>
            </a:r>
            <a:r>
              <a:rPr sz="1600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без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пробела	(«всё-таки»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слово,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«всё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же»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два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  <a:p>
            <a:pPr marL="355600" marR="557530" indent="-34290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Инициалы с фамилией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считаются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одним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словом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(«М.Ю.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Лермонтов»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слово).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Любые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другие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символы,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в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частности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цифры,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подсчёте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16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(«5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лет»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слово,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«пять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лет»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–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два</a:t>
            </a:r>
            <a:r>
              <a:rPr sz="16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Цитаты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включаются</a:t>
            </a:r>
            <a:r>
              <a:rPr sz="16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общее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количество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слов.</a:t>
            </a:r>
            <a:endParaRPr sz="16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spc="-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из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формулировки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темы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количество</a:t>
            </a:r>
            <a:r>
              <a:rPr sz="1600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сочинения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не </a:t>
            </a:r>
            <a:r>
              <a:rPr sz="1600" spc="-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E65E52"/>
                </a:solidFill>
                <a:latin typeface="Calibri"/>
                <a:cs typeface="Calibri"/>
              </a:rPr>
              <a:t>входят!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25" dirty="0">
                <a:solidFill>
                  <a:srgbClr val="E65E52"/>
                </a:solidFill>
                <a:latin typeface="Calibri"/>
                <a:cs typeface="Calibri"/>
              </a:rPr>
              <a:t>Необходимо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учитывать</a:t>
            </a:r>
            <a:r>
              <a:rPr sz="1600" spc="-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авторскую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орфографию:</a:t>
            </a:r>
            <a:r>
              <a:rPr sz="1600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«черно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600" spc="-3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лый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»</a:t>
            </a:r>
            <a:r>
              <a:rPr sz="1600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–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2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ва.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215128"/>
            <a:ext cx="9144000" cy="460375"/>
          </a:xfrm>
          <a:custGeom>
            <a:avLst/>
            <a:gdLst/>
            <a:ahLst/>
            <a:cxnLst/>
            <a:rect l="l" t="t" r="r" b="b"/>
            <a:pathLst>
              <a:path w="9144000" h="460375">
                <a:moveTo>
                  <a:pt x="9144000" y="0"/>
                </a:moveTo>
                <a:lnTo>
                  <a:pt x="0" y="0"/>
                </a:lnTo>
                <a:lnTo>
                  <a:pt x="0" y="460121"/>
                </a:lnTo>
                <a:lnTo>
                  <a:pt x="9144000" y="46012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79114" y="5267705"/>
            <a:ext cx="1056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ПРИМЕРЫ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404" y="5664504"/>
            <a:ext cx="3921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Александр</a:t>
            </a:r>
            <a:r>
              <a:rPr sz="1800" spc="3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Сергеевич</a:t>
            </a:r>
            <a:r>
              <a:rPr sz="1800" spc="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Пушкин</a:t>
            </a:r>
            <a:r>
              <a:rPr sz="18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8029" y="5664504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</a:tabLst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-	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А.С.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Пушкин</a:t>
            </a:r>
            <a:r>
              <a:rPr sz="18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1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 слово</a:t>
            </a:r>
            <a:endParaRPr sz="1800">
              <a:latin typeface="Calibri"/>
              <a:cs typeface="Calibri"/>
            </a:endParaRPr>
          </a:p>
          <a:p>
            <a:pPr marL="481965">
              <a:lnSpc>
                <a:spcPct val="100000"/>
              </a:lnSpc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возрасте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22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лет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404" y="5938520"/>
            <a:ext cx="393255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8735" algn="l"/>
              </a:tabLst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 в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зр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spc="-5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дв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ц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ати</a:t>
            </a:r>
            <a:r>
              <a:rPr sz="18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ух</a:t>
            </a:r>
            <a:r>
              <a:rPr sz="18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spc="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5</a:t>
            </a:r>
            <a:r>
              <a:rPr sz="18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сл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ов	-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Белогорская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крепость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2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для</a:t>
            </a:r>
            <a:r>
              <a:rPr sz="1800" spc="-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того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чтобы</a:t>
            </a:r>
            <a:r>
              <a:rPr sz="18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255" y="1499616"/>
            <a:ext cx="2856230" cy="3295015"/>
          </a:xfrm>
          <a:custGeom>
            <a:avLst/>
            <a:gdLst/>
            <a:ahLst/>
            <a:cxnLst/>
            <a:rect l="l" t="t" r="r" b="b"/>
            <a:pathLst>
              <a:path w="2856230" h="3295015">
                <a:moveTo>
                  <a:pt x="2855722" y="0"/>
                </a:moveTo>
                <a:lnTo>
                  <a:pt x="0" y="0"/>
                </a:lnTo>
                <a:lnTo>
                  <a:pt x="0" y="3294761"/>
                </a:lnTo>
                <a:lnTo>
                  <a:pt x="2855722" y="3294761"/>
                </a:lnTo>
                <a:lnTo>
                  <a:pt x="2855722" y="0"/>
                </a:lnTo>
                <a:close/>
              </a:path>
            </a:pathLst>
          </a:custGeom>
          <a:solidFill>
            <a:srgbClr val="F7CC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4391" y="1513154"/>
            <a:ext cx="26485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Рекомендуемое</a:t>
            </a:r>
            <a:r>
              <a:rPr sz="1300" b="1" spc="4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количество</a:t>
            </a:r>
            <a:r>
              <a:rPr sz="1300" b="1" spc="4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r>
              <a:rPr sz="1300" b="1" spc="4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391" y="1711909"/>
            <a:ext cx="2698115" cy="2998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2860" indent="78740">
              <a:lnSpc>
                <a:spcPct val="100000"/>
              </a:lnSpc>
              <a:spcBef>
                <a:spcPts val="95"/>
              </a:spcBef>
              <a:tabLst>
                <a:tab pos="685800" algn="l"/>
                <a:tab pos="762000" algn="l"/>
                <a:tab pos="1280160" algn="l"/>
                <a:tab pos="2499360" algn="l"/>
              </a:tabLst>
            </a:pP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350.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Максимальное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количество 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	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300" b="1" spc="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не 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устанавливается.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marR="6985" algn="just">
              <a:lnSpc>
                <a:spcPct val="101099"/>
              </a:lnSpc>
              <a:tabLst>
                <a:tab pos="1388745" algn="l"/>
                <a:tab pos="1410335" algn="l"/>
                <a:tab pos="2531745" algn="l"/>
              </a:tabLst>
            </a:pP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Если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 сочинении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менее 250 слов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(в 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подсчет</a:t>
            </a:r>
            <a:r>
              <a:rPr sz="1300" b="1" spc="25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включаются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все</a:t>
            </a:r>
            <a:r>
              <a:rPr sz="1300" b="1" spc="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слова,</a:t>
            </a:r>
            <a:r>
              <a:rPr sz="1300" b="1" spc="2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30" baseline="2136" dirty="0">
                <a:solidFill>
                  <a:srgbClr val="344762"/>
                </a:solidFill>
                <a:latin typeface="Calibri"/>
                <a:cs typeface="Calibri"/>
              </a:rPr>
              <a:t>том</a:t>
            </a:r>
            <a:r>
              <a:rPr sz="1950" b="1" spc="330" baseline="2136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7" baseline="2136" dirty="0">
                <a:solidFill>
                  <a:srgbClr val="344762"/>
                </a:solidFill>
                <a:latin typeface="Calibri"/>
                <a:cs typeface="Calibri"/>
              </a:rPr>
              <a:t>числе</a:t>
            </a:r>
            <a:r>
              <a:rPr sz="1950" b="1" spc="292" baseline="2136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7" baseline="2136" dirty="0">
                <a:solidFill>
                  <a:srgbClr val="344762"/>
                </a:solidFill>
                <a:latin typeface="Calibri"/>
                <a:cs typeface="Calibri"/>
              </a:rPr>
              <a:t>и	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служебные),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то </a:t>
            </a:r>
            <a:r>
              <a:rPr sz="1300" b="1" spc="-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ыст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ля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«</a:t>
            </a:r>
            <a:r>
              <a:rPr sz="1300" b="1" spc="-3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300" b="1" spc="-2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ч</a:t>
            </a:r>
            <a:r>
              <a:rPr sz="1300" b="1" spc="-2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»</a:t>
            </a:r>
            <a:r>
              <a:rPr sz="13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E65E52"/>
                </a:solidFill>
                <a:latin typeface="Calibri"/>
                <a:cs typeface="Calibri"/>
              </a:rPr>
              <a:t>за  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невыполнение</a:t>
            </a:r>
            <a:r>
              <a:rPr sz="1300" b="1" spc="1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требования</a:t>
            </a:r>
            <a:r>
              <a:rPr sz="1300" b="1" spc="2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№</a:t>
            </a:r>
            <a:r>
              <a:rPr sz="1300" b="1" spc="22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1</a:t>
            </a:r>
            <a:r>
              <a:rPr sz="1300" b="1" spc="1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endParaRPr sz="1300">
              <a:latin typeface="Calibri"/>
              <a:cs typeface="Calibri"/>
            </a:endParaRPr>
          </a:p>
          <a:p>
            <a:pPr marR="5080" algn="just">
              <a:lnSpc>
                <a:spcPts val="1560"/>
              </a:lnSpc>
              <a:spcBef>
                <a:spcPts val="50"/>
              </a:spcBef>
              <a:tabLst>
                <a:tab pos="1185545" algn="l"/>
                <a:tab pos="2499360" algn="l"/>
              </a:tabLst>
            </a:pP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«незачет»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за работу в </a:t>
            </a:r>
            <a:r>
              <a:rPr sz="1300" b="1" spc="-20" dirty="0">
                <a:solidFill>
                  <a:srgbClr val="E65E52"/>
                </a:solidFill>
                <a:latin typeface="Calibri"/>
                <a:cs typeface="Calibri"/>
              </a:rPr>
              <a:t>целом</a:t>
            </a: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(такое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итоговое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сочинение	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не </a:t>
            </a:r>
            <a:r>
              <a:rPr sz="1300" b="1" spc="-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проверяется</a:t>
            </a:r>
            <a:r>
              <a:rPr sz="1300" b="1" spc="2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300" b="1" spc="25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требованию</a:t>
            </a:r>
            <a:r>
              <a:rPr sz="1300" b="1" spc="1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№2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ts val="1510"/>
              </a:lnSpc>
              <a:tabLst>
                <a:tab pos="1905000" algn="l"/>
              </a:tabLst>
            </a:pP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«Самостоятельность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написания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1300" b="1" spc="6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1300" b="1" spc="6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(изложения)»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критериям оценивания).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9633" y="20192"/>
            <a:ext cx="4541520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2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200" spc="4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  <a:tabLst>
                <a:tab pos="298894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САМОСТОЯТЕЛЬНОСТЬ	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НАПИСАНИЯ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9633" y="642366"/>
            <a:ext cx="31730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55445" algn="l"/>
              </a:tabLst>
            </a:pPr>
            <a:r>
              <a:rPr sz="2200" b="1" spc="-45" dirty="0">
                <a:solidFill>
                  <a:srgbClr val="FFFFFF"/>
                </a:solidFill>
                <a:latin typeface="Calibri"/>
                <a:cs typeface="Calibri"/>
              </a:rPr>
              <a:t>ИТОГОВОГО	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СОЧИНЕНИЯ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43255" y="1429511"/>
            <a:ext cx="5086985" cy="5215255"/>
            <a:chOff x="143255" y="1429511"/>
            <a:chExt cx="5086985" cy="5215255"/>
          </a:xfrm>
        </p:grpSpPr>
        <p:sp>
          <p:nvSpPr>
            <p:cNvPr id="5" name="object 5"/>
            <p:cNvSpPr/>
            <p:nvPr/>
          </p:nvSpPr>
          <p:spPr>
            <a:xfrm>
              <a:off x="213359" y="1429511"/>
              <a:ext cx="4858385" cy="4215130"/>
            </a:xfrm>
            <a:custGeom>
              <a:avLst/>
              <a:gdLst/>
              <a:ahLst/>
              <a:cxnLst/>
              <a:rect l="l" t="t" r="r" b="b"/>
              <a:pathLst>
                <a:path w="4858385" h="4215130">
                  <a:moveTo>
                    <a:pt x="4858004" y="0"/>
                  </a:moveTo>
                  <a:lnTo>
                    <a:pt x="0" y="0"/>
                  </a:lnTo>
                  <a:lnTo>
                    <a:pt x="0" y="4215003"/>
                  </a:lnTo>
                  <a:lnTo>
                    <a:pt x="4858004" y="4215003"/>
                  </a:lnTo>
                  <a:lnTo>
                    <a:pt x="4858004" y="0"/>
                  </a:lnTo>
                  <a:close/>
                </a:path>
              </a:pathLst>
            </a:custGeom>
            <a:solidFill>
              <a:srgbClr val="F8D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3255" y="5644896"/>
              <a:ext cx="5086985" cy="999490"/>
            </a:xfrm>
            <a:custGeom>
              <a:avLst/>
              <a:gdLst/>
              <a:ahLst/>
              <a:cxnLst/>
              <a:rect l="l" t="t" r="r" b="b"/>
              <a:pathLst>
                <a:path w="5086985" h="999490">
                  <a:moveTo>
                    <a:pt x="5086604" y="0"/>
                  </a:moveTo>
                  <a:lnTo>
                    <a:pt x="0" y="0"/>
                  </a:lnTo>
                  <a:lnTo>
                    <a:pt x="0" y="999362"/>
                  </a:lnTo>
                  <a:lnTo>
                    <a:pt x="5086604" y="999362"/>
                  </a:lnTo>
                  <a:lnTo>
                    <a:pt x="5086604" y="0"/>
                  </a:lnTo>
                  <a:close/>
                </a:path>
              </a:pathLst>
            </a:custGeom>
            <a:solidFill>
              <a:srgbClr val="F9E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92709" y="1435684"/>
            <a:ext cx="4686935" cy="5106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526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Итоговое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сочинение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выполняется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самостоятельно.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допускается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списывание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(фрагментов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сочинения)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600" spc="3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какого-либо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источника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или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воспроизведение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памяти</a:t>
            </a:r>
            <a:r>
              <a:rPr sz="16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чужого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текста</a:t>
            </a:r>
            <a:r>
              <a:rPr sz="16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(работа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другого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участника,</a:t>
            </a:r>
            <a:r>
              <a:rPr sz="1600" spc="2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40" dirty="0">
                <a:solidFill>
                  <a:srgbClr val="344762"/>
                </a:solidFill>
                <a:latin typeface="Calibri"/>
                <a:cs typeface="Calibri"/>
              </a:rPr>
              <a:t>текст,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опубликованный</a:t>
            </a:r>
            <a:r>
              <a:rPr sz="1600" spc="3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бумажном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и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(или)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электронном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виде,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др.).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Допускается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прямое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косвенное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цитирование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обязательной ссылкой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источник (ссылка дается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свободной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форме).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Объем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цитирования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должен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превышать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объем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собственного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текста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участника.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L="12700" marR="349250">
              <a:lnSpc>
                <a:spcPct val="100000"/>
              </a:lnSpc>
            </a:pP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600" spc="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признано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несамостоятельным,</a:t>
            </a:r>
            <a:r>
              <a:rPr sz="1600" spc="-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то </a:t>
            </a:r>
            <a:r>
              <a:rPr sz="1600" spc="-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«незачет»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за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невыполнение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 требования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№2</a:t>
            </a:r>
            <a:r>
              <a:rPr sz="1600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«незачет»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работу</a:t>
            </a:r>
            <a:r>
              <a:rPr sz="1600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целом 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(такое</a:t>
            </a:r>
            <a:r>
              <a:rPr sz="1600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600" spc="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проверяется по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критериям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оценивания).</a:t>
            </a:r>
            <a:endParaRPr sz="1600">
              <a:latin typeface="Calibri"/>
              <a:cs typeface="Calibri"/>
            </a:endParaRPr>
          </a:p>
          <a:p>
            <a:pPr marL="123825" marR="260350">
              <a:lnSpc>
                <a:spcPct val="100000"/>
              </a:lnSpc>
              <a:spcBef>
                <a:spcPts val="865"/>
              </a:spcBef>
            </a:pP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Итоговое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сочинение, </a:t>
            </a:r>
            <a:r>
              <a:rPr sz="1800" b="1" spc="-25" dirty="0">
                <a:solidFill>
                  <a:srgbClr val="344762"/>
                </a:solidFill>
                <a:latin typeface="Calibri"/>
                <a:cs typeface="Calibri"/>
              </a:rPr>
              <a:t>соответствующее 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установленным</a:t>
            </a:r>
            <a:r>
              <a:rPr sz="18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требованиям,</a:t>
            </a:r>
            <a:r>
              <a:rPr sz="18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оценивается </a:t>
            </a:r>
            <a:r>
              <a:rPr sz="1800" b="1" spc="-3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8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пяти</a:t>
            </a:r>
            <a:r>
              <a:rPr sz="18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критериям.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16652" y="1357883"/>
            <a:ext cx="3785870" cy="5358130"/>
          </a:xfrm>
          <a:custGeom>
            <a:avLst/>
            <a:gdLst/>
            <a:ahLst/>
            <a:cxnLst/>
            <a:rect l="l" t="t" r="r" b="b"/>
            <a:pathLst>
              <a:path w="3785870" h="5358130">
                <a:moveTo>
                  <a:pt x="0" y="396239"/>
                </a:moveTo>
                <a:lnTo>
                  <a:pt x="3785361" y="396239"/>
                </a:lnTo>
                <a:lnTo>
                  <a:pt x="3785361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  <a:path w="3785870" h="5358130">
                <a:moveTo>
                  <a:pt x="0" y="5358130"/>
                </a:moveTo>
                <a:lnTo>
                  <a:pt x="3785361" y="5358130"/>
                </a:lnTo>
                <a:lnTo>
                  <a:pt x="3785361" y="429767"/>
                </a:lnTo>
                <a:lnTo>
                  <a:pt x="0" y="429767"/>
                </a:lnTo>
                <a:lnTo>
                  <a:pt x="0" y="5358130"/>
                </a:lnTo>
                <a:close/>
              </a:path>
            </a:pathLst>
          </a:custGeom>
          <a:ln w="9144">
            <a:solidFill>
              <a:srgbClr val="486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29859" y="1339977"/>
            <a:ext cx="3717925" cy="5289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ПОРЯДОК</a:t>
            </a:r>
            <a:r>
              <a:rPr sz="1200" b="1" spc="2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ДЕЙСТВИЙ</a:t>
            </a:r>
            <a:r>
              <a:rPr sz="1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ПРИ</a:t>
            </a:r>
            <a:r>
              <a:rPr sz="1200" b="1" spc="2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ВЫЯВЛЕНИИ</a:t>
            </a:r>
            <a:r>
              <a:rPr sz="1200" b="1" spc="2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35" dirty="0">
                <a:solidFill>
                  <a:srgbClr val="C00000"/>
                </a:solidFill>
                <a:latin typeface="Calibri"/>
                <a:cs typeface="Calibri"/>
              </a:rPr>
              <a:t>РАБОТЫ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1200" b="1" spc="2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НИЗКИМ</a:t>
            </a:r>
            <a:r>
              <a:rPr sz="1200" b="1" spc="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УРОВНЕМ</a:t>
            </a:r>
            <a:r>
              <a:rPr sz="1200" b="1" spc="25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САМОСТОЯТЕЛЬНОСТИ</a:t>
            </a:r>
            <a:endParaRPr sz="1200">
              <a:latin typeface="Calibri"/>
              <a:cs typeface="Calibri"/>
            </a:endParaRPr>
          </a:p>
          <a:p>
            <a:pPr marL="133985" algn="just">
              <a:lnSpc>
                <a:spcPct val="100000"/>
              </a:lnSpc>
              <a:spcBef>
                <a:spcPts val="365"/>
              </a:spcBef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Эксперт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передаёт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работу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руководителю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ОО.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Calibri"/>
              <a:cs typeface="Calibri"/>
            </a:endParaRPr>
          </a:p>
          <a:p>
            <a:pPr marL="12700" marR="120014" indent="121920" algn="just">
              <a:lnSpc>
                <a:spcPts val="119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По поручению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руководителя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ОО технический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специалист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су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щ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ст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яе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пров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бл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юд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ния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Треб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ия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2</a:t>
            </a:r>
            <a:r>
              <a:rPr sz="11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ной  работе: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Calibri"/>
              <a:cs typeface="Calibri"/>
            </a:endParaRPr>
          </a:p>
          <a:p>
            <a:pPr marL="12700" marR="334645" indent="121920">
              <a:lnSpc>
                <a:spcPts val="120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Фрагмент,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выделенный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 экспертом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как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сомнительный, </a:t>
            </a:r>
            <a:r>
              <a:rPr sz="1100" spc="-2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бирается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виде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печа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ного</a:t>
            </a:r>
            <a:r>
              <a:rPr sz="1100" spc="-1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текс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Calibri"/>
              <a:cs typeface="Calibri"/>
            </a:endParaRPr>
          </a:p>
          <a:p>
            <a:pPr marL="12700" marR="727710" indent="121920">
              <a:lnSpc>
                <a:spcPts val="120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На сайте antiplagiat.ru загружается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файл с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ассм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ем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фр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агмент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r>
              <a:rPr sz="1100" spc="-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также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08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исп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льз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100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мпь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ю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тер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ую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прог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ра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Etxt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тип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лаг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иат,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05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которую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следует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скопировать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вставить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текст.</a:t>
            </a:r>
            <a:endParaRPr sz="1100">
              <a:latin typeface="Calibri"/>
              <a:cs typeface="Calibri"/>
            </a:endParaRPr>
          </a:p>
          <a:p>
            <a:pPr marL="133985" algn="just">
              <a:lnSpc>
                <a:spcPts val="1310"/>
              </a:lnSpc>
              <a:spcBef>
                <a:spcPts val="944"/>
              </a:spcBef>
            </a:pP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1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случае,</a:t>
            </a:r>
            <a:r>
              <a:rPr sz="1100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 система</a:t>
            </a:r>
            <a:r>
              <a:rPr sz="1100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определяет</a:t>
            </a:r>
            <a:r>
              <a:rPr sz="1100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более</a:t>
            </a:r>
            <a:r>
              <a:rPr sz="1100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40%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0"/>
              </a:lnSpc>
            </a:pP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заимствований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работа</a:t>
            </a:r>
            <a:r>
              <a:rPr sz="1100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признаётся</a:t>
            </a:r>
            <a:r>
              <a:rPr sz="1100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C00000"/>
                </a:solidFill>
                <a:latin typeface="Calibri"/>
                <a:cs typeface="Calibri"/>
              </a:rPr>
              <a:t>несамостоятельной.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Calibri"/>
              <a:cs typeface="Calibri"/>
            </a:endParaRPr>
          </a:p>
          <a:p>
            <a:pPr marL="33655" marR="5080" indent="106680" algn="just">
              <a:lnSpc>
                <a:spcPts val="119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Итоги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проверки системой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«Антиплагиат»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заносятся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акт 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форме ОИВ,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который составляется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председателем комиссии.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 Его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писыв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ю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мене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ех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чел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(предсе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endParaRPr sz="1100">
              <a:latin typeface="Calibri"/>
              <a:cs typeface="Calibri"/>
            </a:endParaRPr>
          </a:p>
          <a:p>
            <a:pPr marL="33655" algn="just">
              <a:lnSpc>
                <a:spcPts val="1019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эксперт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технический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специалист).</a:t>
            </a:r>
            <a:endParaRPr sz="1100">
              <a:latin typeface="Calibri"/>
              <a:cs typeface="Calibri"/>
            </a:endParaRPr>
          </a:p>
          <a:p>
            <a:pPr marL="140335" algn="just">
              <a:lnSpc>
                <a:spcPts val="124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Возможно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привлечение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 процедуре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проверки</a:t>
            </a:r>
            <a:endParaRPr sz="1100">
              <a:latin typeface="Calibri"/>
              <a:cs typeface="Calibri"/>
            </a:endParaRPr>
          </a:p>
          <a:p>
            <a:pPr marL="33655" marR="259715" algn="just">
              <a:lnSpc>
                <a:spcPts val="1200"/>
              </a:lnSpc>
              <a:spcBef>
                <a:spcPts val="135"/>
              </a:spcBef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независимого наблюдателя, если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таковой присутствует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месте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проверки.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Calibri"/>
              <a:cs typeface="Calibri"/>
            </a:endParaRPr>
          </a:p>
          <a:p>
            <a:pPr marL="33655" marR="36830" indent="106680">
              <a:lnSpc>
                <a:spcPts val="120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 про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токо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ценива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ия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чинения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ста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вл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ет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езачё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»  по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еб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ию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2</a:t>
            </a:r>
            <a:r>
              <a:rPr sz="11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езачё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»</a:t>
            </a:r>
            <a:r>
              <a:rPr sz="1100" spc="-1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всю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аботу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це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акое</a:t>
            </a:r>
            <a:endParaRPr sz="1100">
              <a:latin typeface="Calibri"/>
              <a:cs typeface="Calibri"/>
            </a:endParaRPr>
          </a:p>
          <a:p>
            <a:pPr marL="33655">
              <a:lnSpc>
                <a:spcPts val="1045"/>
              </a:lnSpc>
              <a:tabLst>
                <a:tab pos="1781810" algn="l"/>
              </a:tabLst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чинение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прове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я	по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ериям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ценива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r>
              <a:rPr sz="1100" spc="-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  <a:p>
            <a:pPr marL="33655">
              <a:lnSpc>
                <a:spcPts val="125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клетках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К1-К5</a:t>
            </a:r>
            <a:r>
              <a:rPr sz="11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выставляется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10" dirty="0">
                <a:solidFill>
                  <a:srgbClr val="344762"/>
                </a:solidFill>
                <a:latin typeface="Calibri"/>
                <a:cs typeface="Calibri"/>
              </a:rPr>
              <a:t>«незачёт»).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33655" marR="323850" indent="106680">
              <a:lnSpc>
                <a:spcPts val="120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твер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ении</a:t>
            </a:r>
            <a:r>
              <a:rPr sz="1100" spc="-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ф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ак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плаг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ата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незаме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дл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ительно  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щ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ел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ГИА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ОНи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КК.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9128760" cy="923290"/>
          </a:xfrm>
          <a:custGeom>
            <a:avLst/>
            <a:gdLst/>
            <a:ahLst/>
            <a:cxnLst/>
            <a:rect l="l" t="t" r="r" b="b"/>
            <a:pathLst>
              <a:path w="9128760" h="923290">
                <a:moveTo>
                  <a:pt x="9128760" y="0"/>
                </a:moveTo>
                <a:lnTo>
                  <a:pt x="0" y="0"/>
                </a:lnTo>
                <a:lnTo>
                  <a:pt x="0" y="923163"/>
                </a:lnTo>
                <a:lnTo>
                  <a:pt x="9128760" y="923163"/>
                </a:lnTo>
                <a:lnTo>
                  <a:pt x="912876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5572" y="287782"/>
            <a:ext cx="4566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4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СООТВЕТСТВИЕ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ТЕМЕ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9768" y="4072125"/>
            <a:ext cx="8141334" cy="69850"/>
          </a:xfrm>
          <a:custGeom>
            <a:avLst/>
            <a:gdLst/>
            <a:ahLst/>
            <a:cxnLst/>
            <a:rect l="l" t="t" r="r" b="b"/>
            <a:pathLst>
              <a:path w="8141334" h="69850">
                <a:moveTo>
                  <a:pt x="8141081" y="0"/>
                </a:moveTo>
                <a:lnTo>
                  <a:pt x="0" y="0"/>
                </a:lnTo>
                <a:lnTo>
                  <a:pt x="0" y="69725"/>
                </a:lnTo>
                <a:lnTo>
                  <a:pt x="8141081" y="69725"/>
                </a:lnTo>
                <a:lnTo>
                  <a:pt x="8141081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1081" y="1138174"/>
            <a:ext cx="8643620" cy="5666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890" algn="just">
              <a:lnSpc>
                <a:spcPct val="100000"/>
              </a:lnSpc>
              <a:spcBef>
                <a:spcPts val="105"/>
              </a:spcBef>
            </a:pPr>
            <a:r>
              <a:rPr sz="2300" b="1" spc="-15" dirty="0">
                <a:solidFill>
                  <a:srgbClr val="344762"/>
                </a:solidFill>
                <a:latin typeface="Calibri"/>
                <a:cs typeface="Calibri"/>
              </a:rPr>
              <a:t>Участник </a:t>
            </a:r>
            <a:r>
              <a:rPr sz="2300" b="1" spc="-35" dirty="0">
                <a:solidFill>
                  <a:srgbClr val="344762"/>
                </a:solidFill>
                <a:latin typeface="Calibri"/>
                <a:cs typeface="Calibri"/>
              </a:rPr>
              <a:t>должен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рассуждать на </a:t>
            </a:r>
            <a:r>
              <a:rPr sz="2300" b="1" spc="-20" dirty="0">
                <a:solidFill>
                  <a:srgbClr val="344762"/>
                </a:solidFill>
                <a:latin typeface="Calibri"/>
                <a:cs typeface="Calibri"/>
              </a:rPr>
              <a:t>предложенную </a:t>
            </a:r>
            <a:r>
              <a:rPr sz="2300" b="1" spc="-50" dirty="0">
                <a:solidFill>
                  <a:srgbClr val="344762"/>
                </a:solidFill>
                <a:latin typeface="Calibri"/>
                <a:cs typeface="Calibri"/>
              </a:rPr>
              <a:t>тему,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выбрав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путь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5" dirty="0">
                <a:solidFill>
                  <a:srgbClr val="344762"/>
                </a:solidFill>
                <a:latin typeface="Calibri"/>
                <a:cs typeface="Calibri"/>
              </a:rPr>
              <a:t>её</a:t>
            </a:r>
            <a:r>
              <a:rPr sz="23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раскрытия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(например,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отвечает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на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вопрос,</a:t>
            </a:r>
            <a:r>
              <a:rPr sz="2300" b="1" spc="5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344762"/>
                </a:solidFill>
                <a:latin typeface="Calibri"/>
                <a:cs typeface="Calibri"/>
              </a:rPr>
              <a:t>поставленный</a:t>
            </a:r>
            <a:r>
              <a:rPr sz="2300" b="1" spc="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25" dirty="0">
                <a:solidFill>
                  <a:srgbClr val="344762"/>
                </a:solidFill>
                <a:latin typeface="Calibri"/>
                <a:cs typeface="Calibri"/>
              </a:rPr>
              <a:t>теме,</a:t>
            </a:r>
            <a:r>
              <a:rPr sz="2300" b="1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r>
              <a:rPr sz="23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размышляет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над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344762"/>
                </a:solidFill>
                <a:latin typeface="Calibri"/>
                <a:cs typeface="Calibri"/>
              </a:rPr>
              <a:t>предложенной</a:t>
            </a:r>
            <a:r>
              <a:rPr sz="23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344762"/>
                </a:solidFill>
                <a:latin typeface="Calibri"/>
                <a:cs typeface="Calibri"/>
              </a:rPr>
              <a:t>проблемой</a:t>
            </a:r>
            <a:r>
              <a:rPr sz="23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3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35" dirty="0">
                <a:solidFill>
                  <a:srgbClr val="344762"/>
                </a:solidFill>
                <a:latin typeface="Calibri"/>
                <a:cs typeface="Calibri"/>
              </a:rPr>
              <a:t>т.п.).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ставится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35" dirty="0">
                <a:solidFill>
                  <a:srgbClr val="E65E52"/>
                </a:solidFill>
                <a:latin typeface="Calibri"/>
                <a:cs typeface="Calibri"/>
              </a:rPr>
              <a:t>только</a:t>
            </a:r>
            <a:r>
              <a:rPr sz="23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случае,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если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5" dirty="0">
                <a:solidFill>
                  <a:srgbClr val="E65E52"/>
                </a:solidFill>
                <a:latin typeface="Calibri"/>
                <a:cs typeface="Calibri"/>
              </a:rPr>
              <a:t>не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соответствует теме,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нём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нет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ответа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на вопрос,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поставленный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теме,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 или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нём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не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прослеживается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конкретной</a:t>
            </a:r>
            <a:r>
              <a:rPr sz="2300" b="1" spc="48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40" dirty="0">
                <a:solidFill>
                  <a:srgbClr val="E65E52"/>
                </a:solidFill>
                <a:latin typeface="Calibri"/>
                <a:cs typeface="Calibri"/>
              </a:rPr>
              <a:t>цели </a:t>
            </a:r>
            <a:r>
              <a:rPr sz="23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высказывания.</a:t>
            </a:r>
            <a:r>
              <a:rPr sz="2300" b="1" spc="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300" b="1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Calibri"/>
              <a:cs typeface="Calibri"/>
            </a:endParaRPr>
          </a:p>
          <a:p>
            <a:pPr marL="84455" marR="71755" algn="just">
              <a:lnSpc>
                <a:spcPct val="90000"/>
              </a:lnSpc>
            </a:pP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«…нужно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учитывать,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что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участник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сочинения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вправе 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 выбрать 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оригинальный путь 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ее раскрытия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.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«Незачет»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ставится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25" dirty="0">
                <a:solidFill>
                  <a:srgbClr val="344762"/>
                </a:solidFill>
                <a:latin typeface="Calibri"/>
                <a:cs typeface="Calibri"/>
              </a:rPr>
              <a:t>только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случае,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если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сочинение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соответствует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теме,</a:t>
            </a:r>
            <a:r>
              <a:rPr sz="2200" i="1" spc="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200" i="1" spc="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нем </a:t>
            </a:r>
            <a:r>
              <a:rPr sz="2200" i="1" spc="-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нет ответа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вопрос, поставленный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теме,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или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сочинении </a:t>
            </a:r>
            <a:r>
              <a:rPr sz="2200" i="1" spc="-25" dirty="0">
                <a:solidFill>
                  <a:srgbClr val="344762"/>
                </a:solidFill>
                <a:latin typeface="Calibri"/>
                <a:cs typeface="Calibri"/>
              </a:rPr>
              <a:t>не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прослеживается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конкретной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30" dirty="0">
                <a:solidFill>
                  <a:srgbClr val="344762"/>
                </a:solidFill>
                <a:latin typeface="Calibri"/>
                <a:cs typeface="Calibri"/>
              </a:rPr>
              <a:t>цели</a:t>
            </a:r>
            <a:r>
              <a:rPr sz="2200" i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высказывания.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оценке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по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данному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критерию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b="1" i="1" spc="-15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 логические 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 ошибки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(они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выявляются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при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оценке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Критерию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№3)»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(МР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п.5.2.5</a:t>
            </a:r>
            <a:r>
              <a:rPr sz="2200" i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с.32)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23925"/>
          </a:xfrm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R="68580" algn="ctr">
              <a:lnSpc>
                <a:spcPct val="100000"/>
              </a:lnSpc>
              <a:spcBef>
                <a:spcPts val="194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КР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ТЕР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ОЦ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НИВ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НИЯ</a:t>
            </a:r>
            <a:r>
              <a:rPr sz="2400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ОГОВОГ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СОЧ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НЕН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139437"/>
            <a:ext cx="9144000" cy="73025"/>
          </a:xfrm>
          <a:custGeom>
            <a:avLst/>
            <a:gdLst/>
            <a:ahLst/>
            <a:cxnLst/>
            <a:rect l="l" t="t" r="r" b="b"/>
            <a:pathLst>
              <a:path w="9144000" h="73025">
                <a:moveTo>
                  <a:pt x="9144000" y="0"/>
                </a:moveTo>
                <a:lnTo>
                  <a:pt x="0" y="0"/>
                </a:lnTo>
                <a:lnTo>
                  <a:pt x="0" y="72646"/>
                </a:lnTo>
                <a:lnTo>
                  <a:pt x="9144000" y="72646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100530"/>
            <a:ext cx="9144000" cy="1283335"/>
            <a:chOff x="0" y="100530"/>
            <a:chExt cx="9144000" cy="1283335"/>
          </a:xfrm>
        </p:grpSpPr>
        <p:sp>
          <p:nvSpPr>
            <p:cNvPr id="6" name="object 6"/>
            <p:cNvSpPr/>
            <p:nvPr/>
          </p:nvSpPr>
          <p:spPr>
            <a:xfrm>
              <a:off x="8461248" y="100532"/>
              <a:ext cx="563880" cy="252729"/>
            </a:xfrm>
            <a:custGeom>
              <a:avLst/>
              <a:gdLst/>
              <a:ahLst/>
              <a:cxnLst/>
              <a:rect l="l" t="t" r="r" b="b"/>
              <a:pathLst>
                <a:path w="563879" h="252729">
                  <a:moveTo>
                    <a:pt x="115824" y="0"/>
                  </a:moveTo>
                  <a:lnTo>
                    <a:pt x="0" y="0"/>
                  </a:lnTo>
                  <a:lnTo>
                    <a:pt x="0" y="48691"/>
                  </a:lnTo>
                  <a:lnTo>
                    <a:pt x="115824" y="48691"/>
                  </a:lnTo>
                  <a:lnTo>
                    <a:pt x="115824" y="0"/>
                  </a:lnTo>
                  <a:close/>
                </a:path>
                <a:path w="563879" h="252729">
                  <a:moveTo>
                    <a:pt x="323088" y="100457"/>
                  </a:moveTo>
                  <a:lnTo>
                    <a:pt x="210312" y="100457"/>
                  </a:lnTo>
                  <a:lnTo>
                    <a:pt x="210312" y="146100"/>
                  </a:lnTo>
                  <a:lnTo>
                    <a:pt x="323088" y="146100"/>
                  </a:lnTo>
                  <a:lnTo>
                    <a:pt x="323088" y="100457"/>
                  </a:lnTo>
                  <a:close/>
                </a:path>
                <a:path w="563879" h="252729">
                  <a:moveTo>
                    <a:pt x="563880" y="206997"/>
                  </a:moveTo>
                  <a:lnTo>
                    <a:pt x="448056" y="206997"/>
                  </a:lnTo>
                  <a:lnTo>
                    <a:pt x="448056" y="252653"/>
                  </a:lnTo>
                  <a:lnTo>
                    <a:pt x="563880" y="252653"/>
                  </a:lnTo>
                  <a:lnTo>
                    <a:pt x="563880" y="206997"/>
                  </a:lnTo>
                  <a:close/>
                </a:path>
                <a:path w="563879" h="252729">
                  <a:moveTo>
                    <a:pt x="563880" y="100457"/>
                  </a:moveTo>
                  <a:lnTo>
                    <a:pt x="381000" y="100457"/>
                  </a:lnTo>
                  <a:lnTo>
                    <a:pt x="381000" y="149148"/>
                  </a:lnTo>
                  <a:lnTo>
                    <a:pt x="563880" y="149148"/>
                  </a:lnTo>
                  <a:lnTo>
                    <a:pt x="563880" y="100457"/>
                  </a:lnTo>
                  <a:close/>
                </a:path>
                <a:path w="563879" h="252729">
                  <a:moveTo>
                    <a:pt x="563880" y="0"/>
                  </a:moveTo>
                  <a:lnTo>
                    <a:pt x="182880" y="0"/>
                  </a:lnTo>
                  <a:lnTo>
                    <a:pt x="182880" y="48691"/>
                  </a:lnTo>
                  <a:lnTo>
                    <a:pt x="563880" y="48691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48"/>
              <a:ext cx="567055" cy="252729"/>
            </a:xfrm>
            <a:custGeom>
              <a:avLst/>
              <a:gdLst/>
              <a:ahLst/>
              <a:cxnLst/>
              <a:rect l="l" t="t" r="r" b="b"/>
              <a:pathLst>
                <a:path w="567054" h="252729">
                  <a:moveTo>
                    <a:pt x="115798" y="203974"/>
                  </a:moveTo>
                  <a:lnTo>
                    <a:pt x="0" y="203974"/>
                  </a:lnTo>
                  <a:lnTo>
                    <a:pt x="0" y="252653"/>
                  </a:lnTo>
                  <a:lnTo>
                    <a:pt x="115798" y="252653"/>
                  </a:lnTo>
                  <a:lnTo>
                    <a:pt x="115798" y="203974"/>
                  </a:lnTo>
                  <a:close/>
                </a:path>
                <a:path w="567054" h="252729">
                  <a:moveTo>
                    <a:pt x="323062" y="103505"/>
                  </a:moveTo>
                  <a:lnTo>
                    <a:pt x="210312" y="103505"/>
                  </a:lnTo>
                  <a:lnTo>
                    <a:pt x="210312" y="152196"/>
                  </a:lnTo>
                  <a:lnTo>
                    <a:pt x="323062" y="152196"/>
                  </a:lnTo>
                  <a:lnTo>
                    <a:pt x="323062" y="103505"/>
                  </a:lnTo>
                  <a:close/>
                </a:path>
                <a:path w="567054" h="252729">
                  <a:moveTo>
                    <a:pt x="563714" y="103505"/>
                  </a:moveTo>
                  <a:lnTo>
                    <a:pt x="380873" y="103505"/>
                  </a:lnTo>
                  <a:lnTo>
                    <a:pt x="380873" y="149148"/>
                  </a:lnTo>
                  <a:lnTo>
                    <a:pt x="563714" y="149148"/>
                  </a:lnTo>
                  <a:lnTo>
                    <a:pt x="563714" y="103505"/>
                  </a:lnTo>
                  <a:close/>
                </a:path>
                <a:path w="567054" h="252729">
                  <a:moveTo>
                    <a:pt x="563791" y="203962"/>
                  </a:moveTo>
                  <a:lnTo>
                    <a:pt x="182880" y="203962"/>
                  </a:lnTo>
                  <a:lnTo>
                    <a:pt x="182880" y="249605"/>
                  </a:lnTo>
                  <a:lnTo>
                    <a:pt x="563791" y="249605"/>
                  </a:lnTo>
                  <a:lnTo>
                    <a:pt x="563791" y="203962"/>
                  </a:lnTo>
                  <a:close/>
                </a:path>
                <a:path w="567054" h="252729">
                  <a:moveTo>
                    <a:pt x="566775" y="0"/>
                  </a:moveTo>
                  <a:lnTo>
                    <a:pt x="450977" y="0"/>
                  </a:lnTo>
                  <a:lnTo>
                    <a:pt x="450977" y="45643"/>
                  </a:lnTo>
                  <a:lnTo>
                    <a:pt x="566775" y="45643"/>
                  </a:lnTo>
                  <a:lnTo>
                    <a:pt x="566775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23543"/>
              <a:ext cx="9144000" cy="460375"/>
            </a:xfrm>
            <a:custGeom>
              <a:avLst/>
              <a:gdLst/>
              <a:ahLst/>
              <a:cxnLst/>
              <a:rect l="l" t="t" r="r" b="b"/>
              <a:pathLst>
                <a:path w="9144000" h="460375">
                  <a:moveTo>
                    <a:pt x="9144000" y="0"/>
                  </a:moveTo>
                  <a:lnTo>
                    <a:pt x="0" y="0"/>
                  </a:lnTo>
                  <a:lnTo>
                    <a:pt x="0" y="460248"/>
                  </a:lnTo>
                  <a:lnTo>
                    <a:pt x="9144000" y="46024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0" y="4928613"/>
            <a:ext cx="9144000" cy="73025"/>
          </a:xfrm>
          <a:custGeom>
            <a:avLst/>
            <a:gdLst/>
            <a:ahLst/>
            <a:cxnLst/>
            <a:rect l="l" t="t" r="r" b="b"/>
            <a:pathLst>
              <a:path w="9144000" h="73025">
                <a:moveTo>
                  <a:pt x="9144000" y="0"/>
                </a:moveTo>
                <a:lnTo>
                  <a:pt x="0" y="0"/>
                </a:lnTo>
                <a:lnTo>
                  <a:pt x="0" y="72646"/>
                </a:lnTo>
                <a:lnTo>
                  <a:pt x="9144000" y="72646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2879" y="955294"/>
            <a:ext cx="8849360" cy="3084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7110095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0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АРГУМЕНТАЦИЯ.</a:t>
            </a:r>
            <a:r>
              <a:rPr sz="2000" b="1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ПРИВЛЕЧЕНИЕ</a:t>
            </a:r>
            <a:r>
              <a:rPr sz="2000" b="1" spc="50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МАТЕРИАЛА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Calibri"/>
              <a:cs typeface="Calibri"/>
            </a:endParaRPr>
          </a:p>
          <a:p>
            <a:pPr marL="121920" marR="543560">
              <a:lnSpc>
                <a:spcPct val="100000"/>
              </a:lnSpc>
            </a:pP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Данный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критерий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нацеливает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на проверку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умения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строить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рассуждение,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доказывать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свою позицию, </a:t>
            </a:r>
            <a:r>
              <a:rPr sz="1500" spc="-3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формулируя</a:t>
            </a:r>
            <a:r>
              <a:rPr sz="15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аргументы</a:t>
            </a:r>
            <a:r>
              <a:rPr sz="15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5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подкрепляя</a:t>
            </a:r>
            <a:r>
              <a:rPr sz="15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их</a:t>
            </a:r>
            <a:r>
              <a:rPr sz="15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примерами</a:t>
            </a:r>
            <a:r>
              <a:rPr sz="15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5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опубликованных</a:t>
            </a:r>
            <a:r>
              <a:rPr sz="15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литературных</a:t>
            </a:r>
            <a:endParaRPr sz="15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</a:pP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произведений.</a:t>
            </a:r>
            <a:r>
              <a:rPr sz="1500" spc="2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Можно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привлекать</a:t>
            </a:r>
            <a:r>
              <a:rPr sz="1500" spc="2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произведения</a:t>
            </a:r>
            <a:r>
              <a:rPr sz="1500" spc="2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устного</a:t>
            </a:r>
            <a:r>
              <a:rPr sz="15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народного</a:t>
            </a:r>
            <a:r>
              <a:rPr sz="1500" b="1" spc="3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творчества</a:t>
            </a:r>
            <a:r>
              <a:rPr sz="1500" b="1" spc="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(за</a:t>
            </a:r>
            <a:r>
              <a:rPr sz="1500" spc="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исключением</a:t>
            </a:r>
            <a:endParaRPr sz="15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</a:pP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малых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жанров),</a:t>
            </a:r>
            <a:r>
              <a:rPr sz="1500" spc="2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25" dirty="0">
                <a:solidFill>
                  <a:srgbClr val="344762"/>
                </a:solidFill>
                <a:latin typeface="Calibri"/>
                <a:cs typeface="Calibri"/>
              </a:rPr>
              <a:t>х</a:t>
            </a:r>
            <a:r>
              <a:rPr sz="1500" b="1" spc="-25" dirty="0">
                <a:solidFill>
                  <a:srgbClr val="344762"/>
                </a:solidFill>
                <a:latin typeface="Calibri"/>
                <a:cs typeface="Calibri"/>
              </a:rPr>
              <a:t>удожественную,</a:t>
            </a:r>
            <a:r>
              <a:rPr sz="1500" b="1" spc="3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документальную,</a:t>
            </a:r>
            <a:r>
              <a:rPr sz="1500" b="1" spc="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мемуарную,</a:t>
            </a:r>
            <a:r>
              <a:rPr sz="15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публицистическую,</a:t>
            </a:r>
            <a:r>
              <a:rPr sz="1500" b="1" spc="-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научную</a:t>
            </a:r>
            <a:r>
              <a:rPr sz="15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endParaRPr sz="1500">
              <a:latin typeface="Calibri"/>
              <a:cs typeface="Calibri"/>
            </a:endParaRPr>
          </a:p>
          <a:p>
            <a:pPr marL="121920" marR="5080" algn="just">
              <a:lnSpc>
                <a:spcPct val="100000"/>
              </a:lnSpc>
              <a:spcBef>
                <a:spcPts val="5"/>
              </a:spcBef>
            </a:pPr>
            <a:r>
              <a:rPr sz="1500" b="1" spc="-15" dirty="0">
                <a:solidFill>
                  <a:srgbClr val="344762"/>
                </a:solidFill>
                <a:latin typeface="Calibri"/>
                <a:cs typeface="Calibri"/>
              </a:rPr>
              <a:t>научно-популярную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литературу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(в</a:t>
            </a:r>
            <a:r>
              <a:rPr sz="15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том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числе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философскую,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психологическую,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литературоведческую,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5" dirty="0">
                <a:solidFill>
                  <a:srgbClr val="344762"/>
                </a:solidFill>
                <a:latin typeface="Calibri"/>
                <a:cs typeface="Calibri"/>
              </a:rPr>
              <a:t>искусствоведческую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),</a:t>
            </a:r>
            <a:r>
              <a:rPr sz="1500" spc="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дневники,</a:t>
            </a:r>
            <a:r>
              <a:rPr sz="1500" spc="3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очерки,</a:t>
            </a:r>
            <a:r>
              <a:rPr sz="1500" spc="3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литературную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критику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500" spc="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другие</a:t>
            </a:r>
            <a:r>
              <a:rPr sz="1500" spc="3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произведения</a:t>
            </a:r>
            <a:r>
              <a:rPr sz="1500" spc="3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отечественной </a:t>
            </a:r>
            <a:r>
              <a:rPr sz="1500" spc="-3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мировой</a:t>
            </a:r>
            <a:r>
              <a:rPr sz="1500" spc="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литературы</a:t>
            </a:r>
            <a:r>
              <a:rPr sz="1500" spc="-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достаточно</a:t>
            </a:r>
            <a:r>
              <a:rPr sz="15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опоры</a:t>
            </a:r>
            <a:r>
              <a:rPr sz="15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 один</a:t>
            </a:r>
            <a:r>
              <a:rPr sz="1500" b="1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текст).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Calibri"/>
              <a:cs typeface="Calibri"/>
            </a:endParaRPr>
          </a:p>
          <a:p>
            <a:pPr marL="193675" algn="just">
              <a:lnSpc>
                <a:spcPct val="100000"/>
              </a:lnSpc>
            </a:pP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1900" b="1" spc="4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ставится</a:t>
            </a:r>
            <a:r>
              <a:rPr sz="1900" b="1" spc="4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при</a:t>
            </a:r>
            <a:r>
              <a:rPr sz="1900" b="1" spc="45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условии,</a:t>
            </a:r>
            <a:r>
              <a:rPr sz="1900" b="1" spc="48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900" b="1" spc="4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900" b="1" spc="49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900" b="1" spc="48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содержит</a:t>
            </a:r>
            <a:r>
              <a:rPr sz="1900" b="1" spc="4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аргументации,</a:t>
            </a:r>
            <a:endParaRPr sz="1900">
              <a:latin typeface="Calibri"/>
              <a:cs typeface="Calibri"/>
            </a:endParaRPr>
          </a:p>
          <a:p>
            <a:pPr marL="193675" algn="just">
              <a:lnSpc>
                <a:spcPct val="100000"/>
              </a:lnSpc>
              <a:spcBef>
                <a:spcPts val="5"/>
              </a:spcBef>
            </a:pP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написано</a:t>
            </a:r>
            <a:r>
              <a:rPr sz="1900" b="1" spc="8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без</a:t>
            </a:r>
            <a:r>
              <a:rPr sz="1900" b="1" spc="86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опоры</a:t>
            </a:r>
            <a:r>
              <a:rPr sz="1900" b="1" spc="8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на</a:t>
            </a:r>
            <a:r>
              <a:rPr sz="1900" b="1" spc="84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литературный</a:t>
            </a:r>
            <a:r>
              <a:rPr sz="1900" b="1" spc="8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материал,</a:t>
            </a:r>
            <a:r>
              <a:rPr sz="1900" b="1" spc="8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или</a:t>
            </a:r>
            <a:r>
              <a:rPr sz="1900" b="1" spc="84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spc="8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нём</a:t>
            </a:r>
            <a:r>
              <a:rPr sz="1900" b="1" spc="8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существенно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4337" y="4014597"/>
            <a:ext cx="8611235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525905" algn="l"/>
                <a:tab pos="1798955" algn="l"/>
                <a:tab pos="2665730" algn="l"/>
                <a:tab pos="4027170" algn="l"/>
                <a:tab pos="5418455" algn="l"/>
                <a:tab pos="5825490" algn="l"/>
                <a:tab pos="7732395" algn="l"/>
                <a:tab pos="8148320" algn="l"/>
              </a:tabLst>
            </a:pP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искажено</a:t>
            </a:r>
            <a:r>
              <a:rPr sz="1900" b="1" spc="1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30" dirty="0">
                <a:solidFill>
                  <a:srgbClr val="E65E52"/>
                </a:solidFill>
                <a:latin typeface="Calibri"/>
                <a:cs typeface="Calibri"/>
              </a:rPr>
              <a:t>содержание</a:t>
            </a:r>
            <a:r>
              <a:rPr sz="1900" b="1" spc="1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выбранного</a:t>
            </a:r>
            <a:r>
              <a:rPr sz="1900" b="1" spc="1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текста,</a:t>
            </a:r>
            <a:r>
              <a:rPr sz="1900" b="1" spc="1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или</a:t>
            </a:r>
            <a:r>
              <a:rPr sz="1900" b="1" spc="1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литературный</a:t>
            </a:r>
            <a:r>
              <a:rPr sz="1900" b="1" spc="1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материал</a:t>
            </a:r>
            <a:r>
              <a:rPr sz="1900" b="1" spc="1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лишь </a:t>
            </a:r>
            <a:r>
              <a:rPr sz="1900" b="1" spc="-4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упоми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а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я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р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а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900" b="1" spc="-3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(ар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гу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м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ты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при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м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ерами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п</a:t>
            </a:r>
            <a:r>
              <a:rPr sz="1900" b="1" spc="-6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дк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р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п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л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я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ют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с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я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).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вс</a:t>
            </a:r>
            <a:r>
              <a:rPr sz="1900" b="1" spc="-30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х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709" y="4438222"/>
            <a:ext cx="8504555" cy="843915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320"/>
              </a:spcBef>
            </a:pP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1900" b="1" spc="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1900" b="1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1900" b="1" spc="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  <a:tabLst>
                <a:tab pos="385445" algn="l"/>
                <a:tab pos="1903730" algn="l"/>
                <a:tab pos="2146300" algn="l"/>
                <a:tab pos="3001010" algn="l"/>
                <a:tab pos="4159885" algn="l"/>
                <a:tab pos="5154930" algn="l"/>
                <a:tab pos="6259830" algn="l"/>
                <a:tab pos="7316470" algn="l"/>
              </a:tabLst>
            </a:pPr>
            <a:r>
              <a:rPr sz="1600" i="1" dirty="0">
                <a:latin typeface="Calibri"/>
                <a:cs typeface="Calibri"/>
              </a:rPr>
              <a:t>«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В	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соответствии	с	данным	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критерием	участник	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итогового	сочинения	подкрепляет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2709" y="5257038"/>
            <a:ext cx="850709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аргументы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примерами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из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20" dirty="0">
                <a:solidFill>
                  <a:srgbClr val="001F5F"/>
                </a:solidFill>
                <a:latin typeface="Calibri"/>
                <a:cs typeface="Calibri"/>
              </a:rPr>
              <a:t>опубликованных</a:t>
            </a:r>
            <a:r>
              <a:rPr sz="1600" b="1" i="1" spc="3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произведений.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При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написании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итогового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20" dirty="0">
                <a:solidFill>
                  <a:srgbClr val="001F5F"/>
                </a:solidFill>
                <a:latin typeface="Calibri"/>
                <a:cs typeface="Calibri"/>
              </a:rPr>
              <a:t>должен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строить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рассуждение,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доказывая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свою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позицию,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формулируя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аргументы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(они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могут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включать и примеры из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личного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опыта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).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Обязательным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требованием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является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подкрепление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аргументов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5" dirty="0">
                <a:solidFill>
                  <a:srgbClr val="001F5F"/>
                </a:solidFill>
                <a:latin typeface="Calibri"/>
                <a:cs typeface="Calibri"/>
              </a:rPr>
              <a:t>хотя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бы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одним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примером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из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опубликованных</a:t>
            </a:r>
            <a:r>
              <a:rPr sz="1600" b="1" i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b="1" i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произведений</a:t>
            </a:r>
            <a:r>
              <a:rPr sz="1600" b="1" i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(достаточно</a:t>
            </a:r>
            <a:r>
              <a:rPr sz="1600" b="1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одного</a:t>
            </a:r>
            <a:r>
              <a:rPr sz="1600" b="1" i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примера)»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(МР</a:t>
            </a:r>
            <a:r>
              <a:rPr sz="1600" i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п.5.2.6</a:t>
            </a:r>
            <a:r>
              <a:rPr sz="1600" i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с.32)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64807"/>
            <a:ext cx="786130" cy="393065"/>
          </a:xfrm>
          <a:custGeom>
            <a:avLst/>
            <a:gdLst/>
            <a:ahLst/>
            <a:cxnLst/>
            <a:rect l="l" t="t" r="r" b="b"/>
            <a:pathLst>
              <a:path w="786130" h="393065">
                <a:moveTo>
                  <a:pt x="786003" y="0"/>
                </a:moveTo>
                <a:lnTo>
                  <a:pt x="0" y="0"/>
                </a:lnTo>
                <a:lnTo>
                  <a:pt x="0" y="392683"/>
                </a:lnTo>
                <a:lnTo>
                  <a:pt x="786003" y="392683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071615"/>
            <a:ext cx="786130" cy="338455"/>
          </a:xfrm>
          <a:custGeom>
            <a:avLst/>
            <a:gdLst/>
            <a:ahLst/>
            <a:cxnLst/>
            <a:rect l="l" t="t" r="r" b="b"/>
            <a:pathLst>
              <a:path w="786130" h="338454">
                <a:moveTo>
                  <a:pt x="786003" y="0"/>
                </a:moveTo>
                <a:lnTo>
                  <a:pt x="0" y="0"/>
                </a:lnTo>
                <a:lnTo>
                  <a:pt x="0" y="338201"/>
                </a:lnTo>
                <a:lnTo>
                  <a:pt x="786003" y="338201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81471"/>
            <a:ext cx="786130" cy="338455"/>
          </a:xfrm>
          <a:custGeom>
            <a:avLst/>
            <a:gdLst/>
            <a:ahLst/>
            <a:cxnLst/>
            <a:rect l="l" t="t" r="r" b="b"/>
            <a:pathLst>
              <a:path w="786130" h="338454">
                <a:moveTo>
                  <a:pt x="786003" y="0"/>
                </a:moveTo>
                <a:lnTo>
                  <a:pt x="0" y="0"/>
                </a:lnTo>
                <a:lnTo>
                  <a:pt x="0" y="338200"/>
                </a:lnTo>
                <a:lnTo>
                  <a:pt x="786003" y="338200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135879"/>
            <a:ext cx="786130" cy="490855"/>
          </a:xfrm>
          <a:custGeom>
            <a:avLst/>
            <a:gdLst/>
            <a:ahLst/>
            <a:cxnLst/>
            <a:rect l="l" t="t" r="r" b="b"/>
            <a:pathLst>
              <a:path w="786130" h="490854">
                <a:moveTo>
                  <a:pt x="786003" y="0"/>
                </a:moveTo>
                <a:lnTo>
                  <a:pt x="0" y="0"/>
                </a:lnTo>
                <a:lnTo>
                  <a:pt x="0" y="490601"/>
                </a:lnTo>
                <a:lnTo>
                  <a:pt x="786003" y="490601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15255"/>
            <a:ext cx="786130" cy="365760"/>
          </a:xfrm>
          <a:custGeom>
            <a:avLst/>
            <a:gdLst/>
            <a:ahLst/>
            <a:cxnLst/>
            <a:rect l="l" t="t" r="r" b="b"/>
            <a:pathLst>
              <a:path w="786130" h="365760">
                <a:moveTo>
                  <a:pt x="786003" y="0"/>
                </a:moveTo>
                <a:lnTo>
                  <a:pt x="0" y="0"/>
                </a:lnTo>
                <a:lnTo>
                  <a:pt x="0" y="365760"/>
                </a:lnTo>
                <a:lnTo>
                  <a:pt x="786003" y="365760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553967"/>
            <a:ext cx="786130" cy="1106170"/>
          </a:xfrm>
          <a:custGeom>
            <a:avLst/>
            <a:gdLst/>
            <a:ahLst/>
            <a:cxnLst/>
            <a:rect l="l" t="t" r="r" b="b"/>
            <a:pathLst>
              <a:path w="786130" h="1106170">
                <a:moveTo>
                  <a:pt x="786003" y="0"/>
                </a:moveTo>
                <a:lnTo>
                  <a:pt x="0" y="0"/>
                </a:lnTo>
                <a:lnTo>
                  <a:pt x="0" y="1106042"/>
                </a:lnTo>
                <a:lnTo>
                  <a:pt x="786003" y="1106042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215639"/>
            <a:ext cx="287020" cy="283210"/>
          </a:xfrm>
          <a:custGeom>
            <a:avLst/>
            <a:gdLst/>
            <a:ahLst/>
            <a:cxnLst/>
            <a:rect l="l" t="t" r="r" b="b"/>
            <a:pathLst>
              <a:path w="287020" h="283210">
                <a:moveTo>
                  <a:pt x="0" y="283083"/>
                </a:moveTo>
                <a:lnTo>
                  <a:pt x="286512" y="283083"/>
                </a:lnTo>
                <a:lnTo>
                  <a:pt x="286512" y="0"/>
                </a:lnTo>
                <a:lnTo>
                  <a:pt x="0" y="0"/>
                </a:lnTo>
                <a:lnTo>
                  <a:pt x="0" y="28308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2516" y="3215639"/>
            <a:ext cx="213995" cy="283210"/>
          </a:xfrm>
          <a:custGeom>
            <a:avLst/>
            <a:gdLst/>
            <a:ahLst/>
            <a:cxnLst/>
            <a:rect l="l" t="t" r="r" b="b"/>
            <a:pathLst>
              <a:path w="213995" h="283210">
                <a:moveTo>
                  <a:pt x="0" y="283083"/>
                </a:moveTo>
                <a:lnTo>
                  <a:pt x="213487" y="283083"/>
                </a:lnTo>
                <a:lnTo>
                  <a:pt x="213487" y="0"/>
                </a:lnTo>
                <a:lnTo>
                  <a:pt x="0" y="0"/>
                </a:lnTo>
                <a:lnTo>
                  <a:pt x="0" y="28308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23925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593725" algn="ctr">
              <a:lnSpc>
                <a:spcPct val="100000"/>
              </a:lnSpc>
              <a:spcBef>
                <a:spcPts val="1900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4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КОМПОЗИЦИЯ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ЛОГИКА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РАССУЖДЕНИЯ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100530"/>
            <a:ext cx="9144000" cy="972185"/>
            <a:chOff x="0" y="100530"/>
            <a:chExt cx="9144000" cy="972185"/>
          </a:xfrm>
        </p:grpSpPr>
        <p:sp>
          <p:nvSpPr>
            <p:cNvPr id="13" name="object 13"/>
            <p:cNvSpPr/>
            <p:nvPr/>
          </p:nvSpPr>
          <p:spPr>
            <a:xfrm>
              <a:off x="8461248" y="100532"/>
              <a:ext cx="563880" cy="252729"/>
            </a:xfrm>
            <a:custGeom>
              <a:avLst/>
              <a:gdLst/>
              <a:ahLst/>
              <a:cxnLst/>
              <a:rect l="l" t="t" r="r" b="b"/>
              <a:pathLst>
                <a:path w="563879" h="252729">
                  <a:moveTo>
                    <a:pt x="115824" y="0"/>
                  </a:moveTo>
                  <a:lnTo>
                    <a:pt x="0" y="0"/>
                  </a:lnTo>
                  <a:lnTo>
                    <a:pt x="0" y="48691"/>
                  </a:lnTo>
                  <a:lnTo>
                    <a:pt x="115824" y="48691"/>
                  </a:lnTo>
                  <a:lnTo>
                    <a:pt x="115824" y="0"/>
                  </a:lnTo>
                  <a:close/>
                </a:path>
                <a:path w="563879" h="252729">
                  <a:moveTo>
                    <a:pt x="323088" y="100457"/>
                  </a:moveTo>
                  <a:lnTo>
                    <a:pt x="210312" y="100457"/>
                  </a:lnTo>
                  <a:lnTo>
                    <a:pt x="210312" y="146100"/>
                  </a:lnTo>
                  <a:lnTo>
                    <a:pt x="323088" y="146100"/>
                  </a:lnTo>
                  <a:lnTo>
                    <a:pt x="323088" y="100457"/>
                  </a:lnTo>
                  <a:close/>
                </a:path>
                <a:path w="563879" h="252729">
                  <a:moveTo>
                    <a:pt x="563880" y="206997"/>
                  </a:moveTo>
                  <a:lnTo>
                    <a:pt x="448056" y="206997"/>
                  </a:lnTo>
                  <a:lnTo>
                    <a:pt x="448056" y="252653"/>
                  </a:lnTo>
                  <a:lnTo>
                    <a:pt x="563880" y="252653"/>
                  </a:lnTo>
                  <a:lnTo>
                    <a:pt x="563880" y="206997"/>
                  </a:lnTo>
                  <a:close/>
                </a:path>
                <a:path w="563879" h="252729">
                  <a:moveTo>
                    <a:pt x="563880" y="100457"/>
                  </a:moveTo>
                  <a:lnTo>
                    <a:pt x="381000" y="100457"/>
                  </a:lnTo>
                  <a:lnTo>
                    <a:pt x="381000" y="149148"/>
                  </a:lnTo>
                  <a:lnTo>
                    <a:pt x="563880" y="149148"/>
                  </a:lnTo>
                  <a:lnTo>
                    <a:pt x="563880" y="100457"/>
                  </a:lnTo>
                  <a:close/>
                </a:path>
                <a:path w="563879" h="252729">
                  <a:moveTo>
                    <a:pt x="563880" y="0"/>
                  </a:moveTo>
                  <a:lnTo>
                    <a:pt x="182880" y="0"/>
                  </a:lnTo>
                  <a:lnTo>
                    <a:pt x="182880" y="48691"/>
                  </a:lnTo>
                  <a:lnTo>
                    <a:pt x="563880" y="48691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436864" y="533348"/>
              <a:ext cx="567055" cy="252729"/>
            </a:xfrm>
            <a:custGeom>
              <a:avLst/>
              <a:gdLst/>
              <a:ahLst/>
              <a:cxnLst/>
              <a:rect l="l" t="t" r="r" b="b"/>
              <a:pathLst>
                <a:path w="567054" h="252729">
                  <a:moveTo>
                    <a:pt x="115798" y="203974"/>
                  </a:moveTo>
                  <a:lnTo>
                    <a:pt x="0" y="203974"/>
                  </a:lnTo>
                  <a:lnTo>
                    <a:pt x="0" y="252653"/>
                  </a:lnTo>
                  <a:lnTo>
                    <a:pt x="115798" y="252653"/>
                  </a:lnTo>
                  <a:lnTo>
                    <a:pt x="115798" y="203974"/>
                  </a:lnTo>
                  <a:close/>
                </a:path>
                <a:path w="567054" h="252729">
                  <a:moveTo>
                    <a:pt x="323062" y="103505"/>
                  </a:moveTo>
                  <a:lnTo>
                    <a:pt x="210312" y="103505"/>
                  </a:lnTo>
                  <a:lnTo>
                    <a:pt x="210312" y="152196"/>
                  </a:lnTo>
                  <a:lnTo>
                    <a:pt x="323062" y="152196"/>
                  </a:lnTo>
                  <a:lnTo>
                    <a:pt x="323062" y="103505"/>
                  </a:lnTo>
                  <a:close/>
                </a:path>
                <a:path w="567054" h="252729">
                  <a:moveTo>
                    <a:pt x="563714" y="103505"/>
                  </a:moveTo>
                  <a:lnTo>
                    <a:pt x="380873" y="103505"/>
                  </a:lnTo>
                  <a:lnTo>
                    <a:pt x="380873" y="149148"/>
                  </a:lnTo>
                  <a:lnTo>
                    <a:pt x="563714" y="149148"/>
                  </a:lnTo>
                  <a:lnTo>
                    <a:pt x="563714" y="103505"/>
                  </a:lnTo>
                  <a:close/>
                </a:path>
                <a:path w="567054" h="252729">
                  <a:moveTo>
                    <a:pt x="563791" y="203962"/>
                  </a:moveTo>
                  <a:lnTo>
                    <a:pt x="182880" y="203962"/>
                  </a:lnTo>
                  <a:lnTo>
                    <a:pt x="182880" y="249605"/>
                  </a:lnTo>
                  <a:lnTo>
                    <a:pt x="563791" y="249605"/>
                  </a:lnTo>
                  <a:lnTo>
                    <a:pt x="563791" y="203962"/>
                  </a:lnTo>
                  <a:close/>
                </a:path>
                <a:path w="567054" h="252729">
                  <a:moveTo>
                    <a:pt x="566775" y="0"/>
                  </a:moveTo>
                  <a:lnTo>
                    <a:pt x="450977" y="0"/>
                  </a:lnTo>
                  <a:lnTo>
                    <a:pt x="450977" y="45643"/>
                  </a:lnTo>
                  <a:lnTo>
                    <a:pt x="566775" y="45643"/>
                  </a:lnTo>
                  <a:lnTo>
                    <a:pt x="566775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923543"/>
              <a:ext cx="9144000" cy="149225"/>
            </a:xfrm>
            <a:custGeom>
              <a:avLst/>
              <a:gdLst/>
              <a:ahLst/>
              <a:cxnLst/>
              <a:rect l="l" t="t" r="r" b="b"/>
              <a:pathLst>
                <a:path w="9144000" h="149225">
                  <a:moveTo>
                    <a:pt x="9144000" y="0"/>
                  </a:moveTo>
                  <a:lnTo>
                    <a:pt x="0" y="0"/>
                  </a:lnTo>
                  <a:lnTo>
                    <a:pt x="0" y="148844"/>
                  </a:lnTo>
                  <a:lnTo>
                    <a:pt x="9144000" y="14884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8130" y="1001013"/>
            <a:ext cx="882269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785" algn="just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Нацеливает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на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проверку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умения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логично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выстраивать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рассуждение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предложенную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тему.</a:t>
            </a:r>
            <a:r>
              <a:rPr sz="20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Участник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344762"/>
                </a:solidFill>
                <a:latin typeface="Calibri"/>
                <a:cs typeface="Calibri"/>
              </a:rPr>
              <a:t>должен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выдерживать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 соотношение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между </a:t>
            </a:r>
            <a:r>
              <a:rPr sz="2000" b="1" spc="-4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тезисом</a:t>
            </a:r>
            <a:r>
              <a:rPr sz="20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 доказательствами.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«Незачёт» ставится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при условии, если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грубые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логические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нарушения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мешают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пониманию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смысла 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сказанного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или 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отсутствует</a:t>
            </a:r>
            <a:r>
              <a:rPr sz="2000" b="1" spc="4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тезисно-доказательная</a:t>
            </a:r>
            <a:r>
              <a:rPr sz="2000" b="1" spc="40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часть.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0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6511" y="3215639"/>
            <a:ext cx="286385" cy="283210"/>
          </a:xfrm>
          <a:custGeom>
            <a:avLst/>
            <a:gdLst/>
            <a:ahLst/>
            <a:cxnLst/>
            <a:rect l="l" t="t" r="r" b="b"/>
            <a:pathLst>
              <a:path w="286384" h="283210">
                <a:moveTo>
                  <a:pt x="286004" y="0"/>
                </a:moveTo>
                <a:lnTo>
                  <a:pt x="0" y="0"/>
                </a:lnTo>
                <a:lnTo>
                  <a:pt x="0" y="283083"/>
                </a:lnTo>
                <a:lnTo>
                  <a:pt x="286004" y="283083"/>
                </a:lnTo>
                <a:lnTo>
                  <a:pt x="286004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53059" y="3163062"/>
            <a:ext cx="1549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7824" y="3636262"/>
            <a:ext cx="8266430" cy="54610"/>
          </a:xfrm>
          <a:custGeom>
            <a:avLst/>
            <a:gdLst/>
            <a:ahLst/>
            <a:cxnLst/>
            <a:rect l="l" t="t" r="r" b="b"/>
            <a:pathLst>
              <a:path w="8266430" h="54610">
                <a:moveTo>
                  <a:pt x="8265922" y="0"/>
                </a:moveTo>
                <a:lnTo>
                  <a:pt x="0" y="0"/>
                </a:lnTo>
                <a:lnTo>
                  <a:pt x="0" y="54484"/>
                </a:lnTo>
                <a:lnTo>
                  <a:pt x="8265922" y="54484"/>
                </a:lnTo>
                <a:lnTo>
                  <a:pt x="8265922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07465" y="2970428"/>
            <a:ext cx="4325620" cy="5899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299970">
              <a:lnSpc>
                <a:spcPct val="100000"/>
              </a:lnSpc>
              <a:spcBef>
                <a:spcPts val="400"/>
              </a:spcBef>
            </a:pP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Т</a:t>
            </a:r>
            <a:r>
              <a:rPr sz="16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ИП</a:t>
            </a:r>
            <a:r>
              <a:rPr sz="1600" b="1" u="heavy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И</a:t>
            </a: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Ч</a:t>
            </a:r>
            <a:r>
              <a:rPr sz="16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Н</a:t>
            </a: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Ы</a:t>
            </a:r>
            <a:r>
              <a:rPr sz="16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Е</a:t>
            </a:r>
            <a:r>
              <a:rPr sz="1600" b="1" u="heavy" spc="-114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ОШИБКИ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отсутствие</a:t>
            </a:r>
            <a:r>
              <a:rPr sz="16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тезиса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/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микровывода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после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примера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07465" y="3651961"/>
            <a:ext cx="7562850" cy="1032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отсутствие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r>
              <a:rPr sz="16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нарушение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смысловых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связей</a:t>
            </a:r>
            <a:r>
              <a:rPr sz="16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между</a:t>
            </a:r>
            <a:r>
              <a:rPr sz="16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основными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частями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сочинения,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особенно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между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вступлением</a:t>
            </a:r>
            <a:r>
              <a:rPr sz="16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заключением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ВСТУПЛЕНИЕ:</a:t>
            </a:r>
            <a:r>
              <a:rPr sz="1100" spc="2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тезис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«смирение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добродетель»</a:t>
            </a:r>
            <a:endParaRPr sz="1100">
              <a:latin typeface="Calibri"/>
              <a:cs typeface="Calibri"/>
            </a:endParaRPr>
          </a:p>
          <a:p>
            <a:pPr marL="12700" marR="2667635">
              <a:lnSpc>
                <a:spcPct val="10000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ОСНОВНАЯ ЧАСТЬ: аргументы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из литературы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(«Бедная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Лиза»,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«Судьба человека») </a:t>
            </a:r>
            <a:r>
              <a:rPr sz="1100" spc="-2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ЗАК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ЮЧЕН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ИЕ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: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тезис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«смир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ен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 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ель».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83919" y="4660390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4"/>
                </a:lnTo>
                <a:lnTo>
                  <a:pt x="8253603" y="54484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62660" y="4766564"/>
            <a:ext cx="7181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недостаточная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соотнесённость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вступления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и/или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заключения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6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темой</a:t>
            </a:r>
            <a:r>
              <a:rPr sz="16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90016" y="5081014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4"/>
                </a:lnTo>
                <a:lnTo>
                  <a:pt x="8253603" y="54484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950467" y="5082285"/>
            <a:ext cx="75653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отсутствие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необходимых</a:t>
            </a:r>
            <a:r>
              <a:rPr sz="1600" b="1" spc="-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частей</a:t>
            </a:r>
            <a:r>
              <a:rPr sz="1600" b="1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высказывания,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нарушения</a:t>
            </a:r>
            <a:r>
              <a:rPr sz="16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их</a:t>
            </a:r>
            <a:r>
              <a:rPr sz="1600" b="1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последовательности, </a:t>
            </a:r>
            <a:r>
              <a:rPr sz="1600" b="1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диспропорции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объёме</a:t>
            </a:r>
            <a:r>
              <a:rPr sz="16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частей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83919" y="5626605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5"/>
                </a:lnTo>
                <a:lnTo>
                  <a:pt x="8253603" y="54485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64793" y="5708700"/>
            <a:ext cx="4895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ное</a:t>
            </a:r>
            <a:r>
              <a:rPr sz="16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ов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ре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ие</a:t>
            </a:r>
            <a:r>
              <a:rPr sz="1600" b="1" spc="-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ной</a:t>
            </a:r>
            <a:r>
              <a:rPr sz="16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ысли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90016" y="6019800"/>
            <a:ext cx="8253730" cy="52069"/>
          </a:xfrm>
          <a:custGeom>
            <a:avLst/>
            <a:gdLst/>
            <a:ahLst/>
            <a:cxnLst/>
            <a:rect l="l" t="t" r="r" b="b"/>
            <a:pathLst>
              <a:path w="8253730" h="52070">
                <a:moveTo>
                  <a:pt x="8253603" y="0"/>
                </a:moveTo>
                <a:lnTo>
                  <a:pt x="0" y="0"/>
                </a:lnTo>
                <a:lnTo>
                  <a:pt x="0" y="51562"/>
                </a:lnTo>
                <a:lnTo>
                  <a:pt x="8253603" y="51562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962660" y="6111341"/>
            <a:ext cx="29286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несоответствие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аргумента</a:t>
            </a:r>
            <a:r>
              <a:rPr sz="1600" b="1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тезису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83919" y="6409942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4"/>
                </a:lnTo>
                <a:lnTo>
                  <a:pt x="8253603" y="54484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970889" y="6508801"/>
            <a:ext cx="6229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логические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ошибки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(нарушение</a:t>
            </a:r>
            <a:r>
              <a:rPr sz="16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причинно-следственных</a:t>
            </a:r>
            <a:r>
              <a:rPr sz="1600" b="1" spc="-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связей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пр.)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6511" y="3883152"/>
            <a:ext cx="289560" cy="28956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ts val="2075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86511" y="4745735"/>
            <a:ext cx="289560" cy="286385"/>
          </a:xfrm>
          <a:custGeom>
            <a:avLst/>
            <a:gdLst/>
            <a:ahLst/>
            <a:cxnLst/>
            <a:rect l="l" t="t" r="r" b="b"/>
            <a:pathLst>
              <a:path w="289559" h="286385">
                <a:moveTo>
                  <a:pt x="289560" y="0"/>
                </a:moveTo>
                <a:lnTo>
                  <a:pt x="0" y="0"/>
                </a:lnTo>
                <a:lnTo>
                  <a:pt x="0" y="286004"/>
                </a:lnTo>
                <a:lnTo>
                  <a:pt x="289560" y="286004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54888" y="4694301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6511" y="5236464"/>
            <a:ext cx="289560" cy="2870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ts val="208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98704" y="5693664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60">
                <a:moveTo>
                  <a:pt x="289560" y="0"/>
                </a:moveTo>
                <a:lnTo>
                  <a:pt x="0" y="0"/>
                </a:lnTo>
                <a:lnTo>
                  <a:pt x="0" y="289560"/>
                </a:lnTo>
                <a:lnTo>
                  <a:pt x="289560" y="289560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65861" y="5644388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98704" y="6089903"/>
            <a:ext cx="286385" cy="289560"/>
          </a:xfrm>
          <a:custGeom>
            <a:avLst/>
            <a:gdLst/>
            <a:ahLst/>
            <a:cxnLst/>
            <a:rect l="l" t="t" r="r" b="b"/>
            <a:pathLst>
              <a:path w="286384" h="289560">
                <a:moveTo>
                  <a:pt x="286004" y="0"/>
                </a:moveTo>
                <a:lnTo>
                  <a:pt x="0" y="0"/>
                </a:lnTo>
                <a:lnTo>
                  <a:pt x="0" y="289560"/>
                </a:lnTo>
                <a:lnTo>
                  <a:pt x="286004" y="289560"/>
                </a:lnTo>
                <a:lnTo>
                  <a:pt x="286004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64642" y="6040932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98704" y="6519671"/>
            <a:ext cx="286385" cy="286385"/>
          </a:xfrm>
          <a:custGeom>
            <a:avLst/>
            <a:gdLst/>
            <a:ahLst/>
            <a:cxnLst/>
            <a:rect l="l" t="t" r="r" b="b"/>
            <a:pathLst>
              <a:path w="286384" h="286384">
                <a:moveTo>
                  <a:pt x="286004" y="0"/>
                </a:moveTo>
                <a:lnTo>
                  <a:pt x="0" y="0"/>
                </a:lnTo>
                <a:lnTo>
                  <a:pt x="0" y="286003"/>
                </a:lnTo>
                <a:lnTo>
                  <a:pt x="286004" y="286003"/>
                </a:lnTo>
                <a:lnTo>
                  <a:pt x="286004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64642" y="6468871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16888" y="217170"/>
            <a:ext cx="584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ТЕР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Й</a:t>
            </a:r>
            <a:r>
              <a:rPr sz="2400" b="0" spc="-15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4</a:t>
            </a:r>
            <a:r>
              <a:rPr sz="2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.</a:t>
            </a:r>
            <a:r>
              <a:rPr sz="2400" b="0" spc="-5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А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Ч</a:t>
            </a: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О </a:t>
            </a:r>
            <a:r>
              <a:rPr sz="2400" b="0" spc="-18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ПИ</a:t>
            </a:r>
            <a:r>
              <a:rPr sz="2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СЬМЕННО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Й </a:t>
            </a:r>
            <a:r>
              <a:rPr sz="2400" b="0" spc="-10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2400" b="0" spc="5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ЧИ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255" y="1213103"/>
            <a:ext cx="8787765" cy="1386840"/>
          </a:xfrm>
          <a:prstGeom prst="rect">
            <a:avLst/>
          </a:prstGeom>
          <a:solidFill>
            <a:srgbClr val="F0F0F0"/>
          </a:solidFill>
        </p:spPr>
        <p:txBody>
          <a:bodyPr vert="horz" wrap="square" lIns="0" tIns="14604" rIns="0" bIns="0" rtlCol="0">
            <a:spAutoFit/>
          </a:bodyPr>
          <a:lstStyle/>
          <a:p>
            <a:pPr marL="149225" algn="just">
              <a:lnSpc>
                <a:spcPct val="100000"/>
              </a:lnSpc>
              <a:spcBef>
                <a:spcPts val="114"/>
              </a:spcBef>
            </a:pP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Нацеливает</a:t>
            </a:r>
            <a:r>
              <a:rPr sz="21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r>
              <a:rPr sz="21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762"/>
                </a:solidFill>
                <a:latin typeface="Calibri"/>
                <a:cs typeface="Calibri"/>
              </a:rPr>
              <a:t>проверку</a:t>
            </a:r>
            <a:r>
              <a:rPr sz="21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речевого</a:t>
            </a:r>
            <a:r>
              <a:rPr sz="21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762"/>
                </a:solidFill>
                <a:latin typeface="Calibri"/>
                <a:cs typeface="Calibri"/>
              </a:rPr>
              <a:t>оформления</a:t>
            </a:r>
            <a:r>
              <a:rPr sz="21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25" dirty="0">
                <a:solidFill>
                  <a:srgbClr val="344762"/>
                </a:solidFill>
                <a:latin typeface="Calibri"/>
                <a:cs typeface="Calibri"/>
              </a:rPr>
              <a:t>текста</a:t>
            </a:r>
            <a:r>
              <a:rPr sz="21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сочинения.</a:t>
            </a:r>
            <a:endParaRPr sz="2100">
              <a:latin typeface="Calibri"/>
              <a:cs typeface="Calibri"/>
            </a:endParaRPr>
          </a:p>
          <a:p>
            <a:pPr marL="91440" marR="69215" algn="just">
              <a:lnSpc>
                <a:spcPct val="100000"/>
              </a:lnSpc>
            </a:pP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ставится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при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условии,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если </a:t>
            </a:r>
            <a:r>
              <a:rPr sz="2100" b="1" spc="-20" dirty="0">
                <a:solidFill>
                  <a:srgbClr val="E65E52"/>
                </a:solidFill>
                <a:latin typeface="Calibri"/>
                <a:cs typeface="Calibri"/>
              </a:rPr>
              <a:t>низкое </a:t>
            </a:r>
            <a:r>
              <a:rPr sz="2100" b="1" spc="-15" dirty="0">
                <a:solidFill>
                  <a:srgbClr val="E65E52"/>
                </a:solidFill>
                <a:latin typeface="Calibri"/>
                <a:cs typeface="Calibri"/>
              </a:rPr>
              <a:t>качество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речи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(в </a:t>
            </a:r>
            <a:r>
              <a:rPr sz="2100" b="1" spc="-15" dirty="0">
                <a:solidFill>
                  <a:srgbClr val="E65E52"/>
                </a:solidFill>
                <a:latin typeface="Calibri"/>
                <a:cs typeface="Calibri"/>
              </a:rPr>
              <a:t>том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числе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речевые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ошибки)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существенно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25" dirty="0">
                <a:solidFill>
                  <a:srgbClr val="E65E52"/>
                </a:solidFill>
                <a:latin typeface="Calibri"/>
                <a:cs typeface="Calibri"/>
              </a:rPr>
              <a:t>затрудняет</a:t>
            </a:r>
            <a:r>
              <a:rPr sz="2100" b="1" spc="4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понимание</a:t>
            </a:r>
            <a:r>
              <a:rPr sz="2100" b="1" spc="4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смысла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сочинения.</a:t>
            </a:r>
            <a:r>
              <a:rPr sz="21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1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1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100" b="1" spc="-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100" b="1" spc="-8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«зачёт».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539" y="2630200"/>
            <a:ext cx="8818880" cy="417195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R="539750" algn="ctr">
              <a:lnSpc>
                <a:spcPct val="100000"/>
              </a:lnSpc>
              <a:spcBef>
                <a:spcPts val="800"/>
              </a:spcBef>
            </a:pPr>
            <a:r>
              <a:rPr sz="18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800" b="1" u="heavy" spc="-8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ОШИБКИ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уп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тре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ле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ие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сл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ва</a:t>
            </a:r>
            <a:r>
              <a:rPr sz="1600" b="1" spc="-9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евер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ном</a:t>
            </a:r>
            <a:r>
              <a:rPr sz="16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з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ач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нии</a:t>
            </a:r>
            <a:r>
              <a:rPr sz="1600" b="1" spc="-6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(«мо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4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рин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ё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Ш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вабрин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»);</a:t>
            </a:r>
            <a:endParaRPr sz="1600">
              <a:latin typeface="Calibri"/>
              <a:cs typeface="Calibri"/>
            </a:endParaRPr>
          </a:p>
          <a:p>
            <a:pPr marL="356870" marR="127635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нарушение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лексической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сочетаемости слов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(«литература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пополняет мой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кругозор»,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«доброта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это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отличное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качество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человека,</a:t>
            </a:r>
            <a:r>
              <a:rPr sz="1600" spc="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способное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причинить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другим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много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пользы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положительных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эмоций»);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пропуск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нужного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(«писатель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осуждает,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показывая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нам»);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u="heavy" spc="-2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неудачное</a:t>
            </a:r>
            <a:r>
              <a:rPr sz="1600" b="1" u="heavy" spc="-20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употребление</a:t>
            </a:r>
            <a:r>
              <a:rPr sz="1600" b="1" u="heavy" spc="-9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местоимений</a:t>
            </a:r>
            <a:r>
              <a:rPr sz="16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(«Подруга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всячески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поддерживает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Сью.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Она…»);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плеоназм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(«основной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лейтмотив»),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тавтология</a:t>
            </a:r>
            <a:r>
              <a:rPr sz="16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(«писатель</a:t>
            </a:r>
            <a:r>
              <a:rPr sz="1600" spc="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ярко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описывает»);</a:t>
            </a:r>
            <a:endParaRPr sz="1600">
              <a:latin typeface="Calibri"/>
              <a:cs typeface="Calibri"/>
            </a:endParaRPr>
          </a:p>
          <a:p>
            <a:pPr marL="356870" marR="80264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употребление иностилевой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лексики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(«Эраст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неплохой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парень»),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лексики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другой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эпохи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45" dirty="0">
                <a:solidFill>
                  <a:srgbClr val="344762"/>
                </a:solidFill>
                <a:latin typeface="Calibri"/>
                <a:cs typeface="Calibri"/>
              </a:rPr>
              <a:t>(«Герасим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ушёл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колхоз»).</a:t>
            </a:r>
            <a:endParaRPr sz="16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клишированность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речи</a:t>
            </a:r>
            <a:r>
              <a:rPr sz="16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(«говоря</a:t>
            </a:r>
            <a:r>
              <a:rPr sz="1600" spc="1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об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этом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могу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вспомнить»,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«в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качестве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первого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аргумента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приведу»,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«тема</a:t>
            </a:r>
            <a:r>
              <a:rPr sz="1600" spc="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роли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надежды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жизни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человека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интересовала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интересует</a:t>
            </a:r>
            <a:r>
              <a:rPr sz="1600" spc="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всех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прогрессивных </a:t>
            </a:r>
            <a:r>
              <a:rPr sz="1600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людей»);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ошибки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во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фраз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ма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х</a:t>
            </a:r>
            <a:r>
              <a:rPr sz="1600" b="1" spc="-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(«Е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оберн</a:t>
            </a:r>
            <a:r>
              <a:rPr sz="1600" spc="-7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ла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8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»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)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9560" y="221106"/>
            <a:ext cx="43605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5.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25" dirty="0">
                <a:solidFill>
                  <a:srgbClr val="FFFFFF"/>
                </a:solidFill>
                <a:latin typeface="Calibri"/>
                <a:cs typeface="Calibri"/>
              </a:rPr>
              <a:t>ГРАМОТНОСТЬ</a:t>
            </a:r>
          </a:p>
        </p:txBody>
      </p:sp>
      <p:sp>
        <p:nvSpPr>
          <p:cNvPr id="4" name="object 4"/>
          <p:cNvSpPr/>
          <p:nvPr/>
        </p:nvSpPr>
        <p:spPr>
          <a:xfrm>
            <a:off x="801623" y="2502405"/>
            <a:ext cx="8134984" cy="73025"/>
          </a:xfrm>
          <a:custGeom>
            <a:avLst/>
            <a:gdLst/>
            <a:ahLst/>
            <a:cxnLst/>
            <a:rect l="l" t="t" r="r" b="b"/>
            <a:pathLst>
              <a:path w="8134984" h="73025">
                <a:moveTo>
                  <a:pt x="8134604" y="0"/>
                </a:moveTo>
                <a:lnTo>
                  <a:pt x="0" y="0"/>
                </a:lnTo>
                <a:lnTo>
                  <a:pt x="0" y="72646"/>
                </a:lnTo>
                <a:lnTo>
                  <a:pt x="8134604" y="72646"/>
                </a:lnTo>
                <a:lnTo>
                  <a:pt x="813460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5215124"/>
            <a:ext cx="9144000" cy="722630"/>
            <a:chOff x="0" y="5215124"/>
            <a:chExt cx="9144000" cy="722630"/>
          </a:xfrm>
        </p:grpSpPr>
        <p:sp>
          <p:nvSpPr>
            <p:cNvPr id="6" name="object 6"/>
            <p:cNvSpPr/>
            <p:nvPr/>
          </p:nvSpPr>
          <p:spPr>
            <a:xfrm>
              <a:off x="1014983" y="5218172"/>
              <a:ext cx="8129270" cy="73025"/>
            </a:xfrm>
            <a:custGeom>
              <a:avLst/>
              <a:gdLst/>
              <a:ahLst/>
              <a:cxnLst/>
              <a:rect l="l" t="t" r="r" b="b"/>
              <a:pathLst>
                <a:path w="8129270" h="73025">
                  <a:moveTo>
                    <a:pt x="8128761" y="0"/>
                  </a:moveTo>
                  <a:lnTo>
                    <a:pt x="0" y="0"/>
                  </a:lnTo>
                  <a:lnTo>
                    <a:pt x="0" y="72647"/>
                  </a:lnTo>
                  <a:lnTo>
                    <a:pt x="8128761" y="72647"/>
                  </a:lnTo>
                  <a:lnTo>
                    <a:pt x="81287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5215124"/>
              <a:ext cx="1027430" cy="73025"/>
            </a:xfrm>
            <a:custGeom>
              <a:avLst/>
              <a:gdLst/>
              <a:ahLst/>
              <a:cxnLst/>
              <a:rect l="l" t="t" r="r" b="b"/>
              <a:pathLst>
                <a:path w="1027430" h="73025">
                  <a:moveTo>
                    <a:pt x="1026922" y="0"/>
                  </a:moveTo>
                  <a:lnTo>
                    <a:pt x="0" y="0"/>
                  </a:lnTo>
                  <a:lnTo>
                    <a:pt x="0" y="72647"/>
                  </a:lnTo>
                  <a:lnTo>
                    <a:pt x="1026922" y="72647"/>
                  </a:lnTo>
                  <a:lnTo>
                    <a:pt x="10269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4779" y="5286756"/>
              <a:ext cx="8787130" cy="646430"/>
            </a:xfrm>
            <a:custGeom>
              <a:avLst/>
              <a:gdLst/>
              <a:ahLst/>
              <a:cxnLst/>
              <a:rect l="l" t="t" r="r" b="b"/>
              <a:pathLst>
                <a:path w="8787130" h="646429">
                  <a:moveTo>
                    <a:pt x="8787003" y="0"/>
                  </a:moveTo>
                  <a:lnTo>
                    <a:pt x="0" y="0"/>
                  </a:lnTo>
                  <a:lnTo>
                    <a:pt x="0" y="645922"/>
                  </a:lnTo>
                  <a:lnTo>
                    <a:pt x="8787003" y="645922"/>
                  </a:lnTo>
                  <a:lnTo>
                    <a:pt x="8787003" y="0"/>
                  </a:lnTo>
                  <a:close/>
                </a:path>
              </a:pathLst>
            </a:custGeom>
            <a:solidFill>
              <a:srgbClr val="F8D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4779" y="5286756"/>
              <a:ext cx="8787130" cy="646430"/>
            </a:xfrm>
            <a:custGeom>
              <a:avLst/>
              <a:gdLst/>
              <a:ahLst/>
              <a:cxnLst/>
              <a:rect l="l" t="t" r="r" b="b"/>
              <a:pathLst>
                <a:path w="8787130" h="646429">
                  <a:moveTo>
                    <a:pt x="0" y="645922"/>
                  </a:moveTo>
                  <a:lnTo>
                    <a:pt x="8787003" y="645922"/>
                  </a:lnTo>
                  <a:lnTo>
                    <a:pt x="8787003" y="0"/>
                  </a:lnTo>
                  <a:lnTo>
                    <a:pt x="0" y="0"/>
                  </a:lnTo>
                  <a:lnTo>
                    <a:pt x="0" y="645922"/>
                  </a:lnTo>
                  <a:close/>
                </a:path>
              </a:pathLst>
            </a:custGeom>
            <a:ln w="9144">
              <a:solidFill>
                <a:srgbClr val="3447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21081" y="1144015"/>
            <a:ext cx="596963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Оценка</a:t>
            </a:r>
            <a:r>
              <a:rPr sz="20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грамотности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участника.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ставится,</a:t>
            </a:r>
            <a:r>
              <a:rPr sz="20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20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на</a:t>
            </a:r>
            <a:r>
              <a:rPr sz="20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100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слов</a:t>
            </a:r>
            <a:endParaRPr sz="2000">
              <a:latin typeface="Calibri"/>
              <a:cs typeface="Calibri"/>
            </a:endParaRPr>
          </a:p>
          <a:p>
            <a:pPr marL="12700" marR="5080" indent="57785">
              <a:lnSpc>
                <a:spcPct val="100000"/>
              </a:lnSpc>
            </a:pP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среднем</a:t>
            </a:r>
            <a:r>
              <a:rPr sz="2000" b="1" spc="-35" dirty="0">
                <a:solidFill>
                  <a:srgbClr val="E65E52"/>
                </a:solidFill>
                <a:latin typeface="Calibri"/>
                <a:cs typeface="Calibri"/>
              </a:rPr>
              <a:t> приходится</a:t>
            </a:r>
            <a:r>
              <a:rPr sz="2000" b="1" spc="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000" b="1" spc="4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сумме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более</a:t>
            </a:r>
            <a:r>
              <a:rPr sz="20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пяти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ошибок: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грамматических,</a:t>
            </a:r>
            <a:r>
              <a:rPr sz="2000" b="1" spc="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орфографических,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пунктуационных.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50"/>
              </a:lnSpc>
              <a:spcBef>
                <a:spcPts val="100"/>
              </a:spcBef>
            </a:pPr>
            <a:r>
              <a:rPr spc="-15" dirty="0"/>
              <a:t>Количество</a:t>
            </a:r>
            <a:r>
              <a:rPr spc="-40" dirty="0"/>
              <a:t> </a:t>
            </a:r>
            <a:r>
              <a:rPr spc="-15" dirty="0"/>
              <a:t>возможных</a:t>
            </a:r>
            <a:r>
              <a:rPr spc="-5" dirty="0"/>
              <a:t> </a:t>
            </a:r>
            <a:r>
              <a:rPr dirty="0"/>
              <a:t>ошибок</a:t>
            </a:r>
            <a:r>
              <a:rPr spc="-15" dirty="0"/>
              <a:t> </a:t>
            </a:r>
            <a:r>
              <a:rPr spc="-20" dirty="0"/>
              <a:t>определяется</a:t>
            </a:r>
            <a:r>
              <a:rPr spc="10" dirty="0"/>
              <a:t> </a:t>
            </a:r>
            <a:r>
              <a:rPr spc="-5" dirty="0"/>
              <a:t>по</a:t>
            </a:r>
            <a:r>
              <a:rPr spc="-15" dirty="0"/>
              <a:t> формуле:</a:t>
            </a:r>
          </a:p>
          <a:p>
            <a:pPr marL="12700">
              <a:lnSpc>
                <a:spcPts val="2150"/>
              </a:lnSpc>
            </a:pPr>
            <a:r>
              <a:rPr dirty="0">
                <a:solidFill>
                  <a:srgbClr val="E65E52"/>
                </a:solidFill>
              </a:rPr>
              <a:t>О</a:t>
            </a:r>
            <a:r>
              <a:rPr spc="-35" dirty="0">
                <a:solidFill>
                  <a:srgbClr val="E65E52"/>
                </a:solidFill>
              </a:rPr>
              <a:t> </a:t>
            </a:r>
            <a:r>
              <a:rPr dirty="0">
                <a:solidFill>
                  <a:srgbClr val="E65E52"/>
                </a:solidFill>
              </a:rPr>
              <a:t>=</a:t>
            </a:r>
            <a:r>
              <a:rPr spc="-35" dirty="0">
                <a:solidFill>
                  <a:srgbClr val="E65E52"/>
                </a:solidFill>
              </a:rPr>
              <a:t> </a:t>
            </a:r>
            <a:r>
              <a:rPr spc="-25" dirty="0">
                <a:solidFill>
                  <a:srgbClr val="E65E52"/>
                </a:solidFill>
              </a:rPr>
              <a:t>Кс</a:t>
            </a:r>
            <a:r>
              <a:rPr spc="-20" dirty="0">
                <a:solidFill>
                  <a:srgbClr val="E65E52"/>
                </a:solidFill>
              </a:rPr>
              <a:t> </a:t>
            </a:r>
            <a:r>
              <a:rPr b="0" dirty="0">
                <a:solidFill>
                  <a:srgbClr val="E65E52"/>
                </a:solidFill>
                <a:latin typeface="Cambria Math"/>
                <a:cs typeface="Cambria Math"/>
              </a:rPr>
              <a:t>⨯</a:t>
            </a:r>
            <a:r>
              <a:rPr dirty="0">
                <a:solidFill>
                  <a:srgbClr val="E65E52"/>
                </a:solidFill>
              </a:rPr>
              <a:t>0,05</a:t>
            </a:r>
            <a:r>
              <a:rPr spc="-30" dirty="0">
                <a:solidFill>
                  <a:srgbClr val="E65E52"/>
                </a:solidFill>
              </a:rPr>
              <a:t> </a:t>
            </a:r>
            <a:r>
              <a:rPr b="0" dirty="0">
                <a:latin typeface="Calibri"/>
                <a:cs typeface="Calibri"/>
              </a:rPr>
              <a:t>,</a:t>
            </a:r>
            <a:r>
              <a:rPr b="0" spc="-30" dirty="0">
                <a:latin typeface="Calibri"/>
                <a:cs typeface="Calibri"/>
              </a:rPr>
              <a:t> где:</a:t>
            </a:r>
          </a:p>
          <a:p>
            <a:pPr marL="12700" marR="2073910">
              <a:lnSpc>
                <a:spcPct val="102200"/>
              </a:lnSpc>
              <a:spcBef>
                <a:spcPts val="85"/>
              </a:spcBef>
            </a:pPr>
            <a:r>
              <a:rPr b="0" dirty="0">
                <a:latin typeface="Calibri"/>
                <a:cs typeface="Calibri"/>
              </a:rPr>
              <a:t>О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количество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возможных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для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«зачета»; </a:t>
            </a:r>
            <a:r>
              <a:rPr b="0" spc="-39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Кс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количество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слов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итоговом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сочинении;</a:t>
            </a:r>
          </a:p>
          <a:p>
            <a:pPr marL="12700" marR="1963420">
              <a:lnSpc>
                <a:spcPct val="100000"/>
              </a:lnSpc>
              <a:spcBef>
                <a:spcPts val="10"/>
              </a:spcBef>
            </a:pPr>
            <a:r>
              <a:rPr b="0" spc="-5" dirty="0">
                <a:latin typeface="Calibri"/>
                <a:cs typeface="Calibri"/>
              </a:rPr>
              <a:t>0,05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значение по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количеству</a:t>
            </a:r>
            <a:r>
              <a:rPr b="0" spc="-5" dirty="0">
                <a:latin typeface="Calibri"/>
                <a:cs typeface="Calibri"/>
              </a:rPr>
              <a:t> возможных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 </a:t>
            </a:r>
            <a:r>
              <a:rPr b="0" spc="-39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(более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5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100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слов).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0" spc="-5" dirty="0">
                <a:latin typeface="Calibri"/>
                <a:cs typeface="Calibri"/>
              </a:rPr>
              <a:t>Например: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 </a:t>
            </a:r>
            <a:r>
              <a:rPr b="0" spc="-5" dirty="0">
                <a:latin typeface="Calibri"/>
                <a:cs typeface="Calibri"/>
              </a:rPr>
              <a:t>сочинении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300 </a:t>
            </a:r>
            <a:r>
              <a:rPr b="0" spc="-5" dirty="0">
                <a:latin typeface="Calibri"/>
                <a:cs typeface="Calibri"/>
              </a:rPr>
              <a:t>слов </a:t>
            </a:r>
            <a:r>
              <a:rPr b="0" spc="-15" dirty="0">
                <a:latin typeface="Calibri"/>
                <a:cs typeface="Calibri"/>
              </a:rPr>
              <a:t>(Кс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).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Количество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возможных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396733" y="4301108"/>
            <a:ext cx="1275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= </a:t>
            </a:r>
            <a:r>
              <a:rPr sz="1800" spc="-7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mbria Math"/>
                <a:cs typeface="Cambria Math"/>
              </a:rPr>
              <a:t>⨯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0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05,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9352" y="4569079"/>
            <a:ext cx="8778240" cy="13150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83820" marR="788035">
              <a:lnSpc>
                <a:spcPct val="101699"/>
              </a:lnSpc>
              <a:spcBef>
                <a:spcPts val="60"/>
              </a:spcBef>
            </a:pP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то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есть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300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mbria Math"/>
                <a:cs typeface="Cambria Math"/>
              </a:rPr>
              <a:t>⨯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0,05=15</a:t>
            </a:r>
            <a:r>
              <a:rPr sz="18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(если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800" spc="-40" dirty="0">
                <a:solidFill>
                  <a:srgbClr val="344762"/>
                </a:solidFill>
                <a:latin typeface="Calibri"/>
                <a:cs typeface="Calibri"/>
              </a:rPr>
              <a:t>результате</a:t>
            </a:r>
            <a:r>
              <a:rPr sz="18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получается</a:t>
            </a:r>
            <a:r>
              <a:rPr sz="18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дробное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число,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применяются </a:t>
            </a:r>
            <a:r>
              <a:rPr sz="1800" spc="-3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правила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округления)</a:t>
            </a:r>
            <a:endParaRPr sz="1800">
              <a:latin typeface="Calibri"/>
              <a:cs typeface="Calibri"/>
            </a:endParaRPr>
          </a:p>
          <a:p>
            <a:pPr marL="83820" marR="557530">
              <a:lnSpc>
                <a:spcPct val="100000"/>
              </a:lnSpc>
              <a:spcBef>
                <a:spcPts val="1480"/>
              </a:spcBef>
            </a:pP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Разрешается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пользоваться </a:t>
            </a:r>
            <a:r>
              <a:rPr sz="1800" b="1" spc="-10" dirty="0">
                <a:solidFill>
                  <a:srgbClr val="E65E52"/>
                </a:solidFill>
                <a:latin typeface="Calibri"/>
                <a:cs typeface="Calibri"/>
              </a:rPr>
              <a:t>орфографическими словарями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,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выданными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Комиссией </a:t>
            </a:r>
            <a:r>
              <a:rPr sz="1800" spc="-3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проведению</a:t>
            </a:r>
            <a:r>
              <a:rPr sz="18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сочинения.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40207" y="6068567"/>
            <a:ext cx="8723630" cy="318770"/>
            <a:chOff x="140207" y="6068567"/>
            <a:chExt cx="8723630" cy="318770"/>
          </a:xfrm>
        </p:grpSpPr>
        <p:sp>
          <p:nvSpPr>
            <p:cNvPr id="15" name="object 15"/>
            <p:cNvSpPr/>
            <p:nvPr/>
          </p:nvSpPr>
          <p:spPr>
            <a:xfrm>
              <a:off x="144779" y="6073139"/>
              <a:ext cx="8714740" cy="309880"/>
            </a:xfrm>
            <a:custGeom>
              <a:avLst/>
              <a:gdLst/>
              <a:ahLst/>
              <a:cxnLst/>
              <a:rect l="l" t="t" r="r" b="b"/>
              <a:pathLst>
                <a:path w="8714740" h="309879">
                  <a:moveTo>
                    <a:pt x="8714232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8714232" y="309372"/>
                  </a:lnTo>
                  <a:lnTo>
                    <a:pt x="8714232" y="0"/>
                  </a:lnTo>
                  <a:close/>
                </a:path>
              </a:pathLst>
            </a:custGeom>
            <a:solidFill>
              <a:srgbClr val="F7CC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4779" y="6073139"/>
              <a:ext cx="8714740" cy="309880"/>
            </a:xfrm>
            <a:custGeom>
              <a:avLst/>
              <a:gdLst/>
              <a:ahLst/>
              <a:cxnLst/>
              <a:rect l="l" t="t" r="r" b="b"/>
              <a:pathLst>
                <a:path w="8714740" h="309879">
                  <a:moveTo>
                    <a:pt x="0" y="309372"/>
                  </a:moveTo>
                  <a:lnTo>
                    <a:pt x="8714232" y="309372"/>
                  </a:lnTo>
                  <a:lnTo>
                    <a:pt x="8714232" y="0"/>
                  </a:lnTo>
                  <a:lnTo>
                    <a:pt x="0" y="0"/>
                  </a:lnTo>
                  <a:lnTo>
                    <a:pt x="0" y="309372"/>
                  </a:lnTo>
                  <a:close/>
                </a:path>
              </a:pathLst>
            </a:custGeom>
            <a:ln w="9144">
              <a:solidFill>
                <a:srgbClr val="3447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26110" marR="5080">
              <a:lnSpc>
                <a:spcPts val="3000"/>
              </a:lnSpc>
              <a:spcBef>
                <a:spcPts val="495"/>
              </a:spcBef>
            </a:pPr>
            <a:r>
              <a:rPr spc="-10" dirty="0"/>
              <a:t>Структура</a:t>
            </a:r>
            <a:r>
              <a:rPr spc="-100" dirty="0"/>
              <a:t> </a:t>
            </a:r>
            <a:r>
              <a:rPr spc="-5" dirty="0"/>
              <a:t>закрытого</a:t>
            </a:r>
            <a:r>
              <a:rPr spc="-105" dirty="0"/>
              <a:t> </a:t>
            </a:r>
            <a:r>
              <a:rPr spc="-5" dirty="0"/>
              <a:t>банка</a:t>
            </a:r>
            <a:r>
              <a:rPr spc="-40" dirty="0"/>
              <a:t> </a:t>
            </a:r>
            <a:r>
              <a:rPr spc="-5" dirty="0"/>
              <a:t>тем </a:t>
            </a:r>
            <a:r>
              <a:rPr spc="-695" dirty="0"/>
              <a:t> </a:t>
            </a:r>
            <a:r>
              <a:rPr spc="-5" dirty="0"/>
              <a:t>итогового</a:t>
            </a:r>
            <a:r>
              <a:rPr spc="-90" dirty="0"/>
              <a:t> </a:t>
            </a:r>
            <a:r>
              <a:rPr spc="-10" dirty="0"/>
              <a:t>сочинения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4337" y="2164207"/>
            <a:ext cx="79578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Разделы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подразделы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1</a:t>
            </a:r>
            <a:r>
              <a:rPr sz="18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Духовно-нравственные</a:t>
            </a:r>
            <a:r>
              <a:rPr sz="1800" b="1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ориентиры в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  <a:p>
            <a:pPr marL="445134" indent="-433070">
              <a:lnSpc>
                <a:spcPct val="100000"/>
              </a:lnSpc>
              <a:buAutoNum type="arabicPeriod"/>
              <a:tabLst>
                <a:tab pos="445134" algn="l"/>
                <a:tab pos="44577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Внутренний</a:t>
            </a:r>
            <a:r>
              <a:rPr sz="1800" spc="-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мир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его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личностные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качества.</a:t>
            </a:r>
            <a:endParaRPr sz="1800">
              <a:latin typeface="Georgia"/>
              <a:cs typeface="Georgia"/>
            </a:endParaRPr>
          </a:p>
          <a:p>
            <a:pPr marL="472440" indent="-460375">
              <a:lnSpc>
                <a:spcPct val="100000"/>
              </a:lnSpc>
              <a:buAutoNum type="arabicPeriod"/>
              <a:tabLst>
                <a:tab pos="472440" algn="l"/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Отношение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другому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человеку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(окружению),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нравственные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337" y="3262376"/>
            <a:ext cx="3314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идеалы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выбор</a:t>
            </a:r>
            <a:r>
              <a:rPr sz="18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между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добром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злом.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337" y="3810711"/>
            <a:ext cx="43688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2440" indent="-460375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472440" algn="l"/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Познание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человеком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самого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себя.</a:t>
            </a:r>
            <a:endParaRPr sz="1800">
              <a:latin typeface="Georgia"/>
              <a:cs typeface="Georgia"/>
            </a:endParaRPr>
          </a:p>
          <a:p>
            <a:pPr marL="475615" indent="-46355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475615" algn="l"/>
                <a:tab pos="47625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Свобода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человека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ее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ограничения.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337" y="4359909"/>
            <a:ext cx="6004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800" b="1" spc="4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15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 общество,</a:t>
            </a:r>
            <a:r>
              <a:rPr sz="1800" b="1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Отечество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337" y="4634229"/>
            <a:ext cx="627697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2440" indent="-46037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72440" algn="l"/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род;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семейные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ценности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традиции.</a:t>
            </a:r>
            <a:endParaRPr sz="1800">
              <a:latin typeface="Georgia"/>
              <a:cs typeface="Georgia"/>
            </a:endParaRPr>
          </a:p>
          <a:p>
            <a:pPr marL="500380" indent="-487680">
              <a:lnSpc>
                <a:spcPct val="100000"/>
              </a:lnSpc>
              <a:buAutoNum type="arabicPeriod"/>
              <a:tabLst>
                <a:tab pos="499745" algn="l"/>
                <a:tab pos="500380" algn="l"/>
              </a:tabLst>
            </a:pP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Человек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общество.</a:t>
            </a:r>
            <a:endParaRPr sz="1800">
              <a:latin typeface="Georgia"/>
              <a:cs typeface="Georgia"/>
            </a:endParaRPr>
          </a:p>
          <a:p>
            <a:pPr marL="556260" indent="-544195">
              <a:lnSpc>
                <a:spcPct val="100000"/>
              </a:lnSpc>
              <a:buAutoNum type="arabicPeriod"/>
              <a:tabLst>
                <a:tab pos="556260" algn="l"/>
                <a:tab pos="55689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Родина,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государство,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гражданская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позиция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4337" y="5458459"/>
            <a:ext cx="5015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3</a:t>
            </a:r>
            <a:r>
              <a:rPr sz="1800" b="1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Природа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b="1" spc="-10" dirty="0">
                <a:solidFill>
                  <a:srgbClr val="001F5F"/>
                </a:solidFill>
                <a:latin typeface="Georgia"/>
                <a:cs typeface="Georgia"/>
              </a:rPr>
              <a:t> культура</a:t>
            </a:r>
            <a:r>
              <a:rPr sz="1800" b="1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4337" y="5732779"/>
            <a:ext cx="27425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Природа</a:t>
            </a:r>
            <a:r>
              <a:rPr sz="1800" spc="-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500380" indent="-487680">
              <a:lnSpc>
                <a:spcPct val="100000"/>
              </a:lnSpc>
              <a:buAutoNum type="arabicPeriod"/>
              <a:tabLst>
                <a:tab pos="499745" algn="l"/>
                <a:tab pos="500380" algn="l"/>
              </a:tabLst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Наука</a:t>
            </a:r>
            <a:r>
              <a:rPr sz="1800" spc="-9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497205" indent="-485140">
              <a:lnSpc>
                <a:spcPct val="100000"/>
              </a:lnSpc>
              <a:buAutoNum type="arabicPeriod"/>
              <a:tabLst>
                <a:tab pos="497205" algn="l"/>
                <a:tab pos="497840" algn="l"/>
              </a:tabLst>
            </a:pP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Искусство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87895" y="3532632"/>
            <a:ext cx="2069464" cy="3108960"/>
          </a:xfrm>
          <a:custGeom>
            <a:avLst/>
            <a:gdLst/>
            <a:ahLst/>
            <a:cxnLst/>
            <a:rect l="l" t="t" r="r" b="b"/>
            <a:pathLst>
              <a:path w="2069465" h="3108959">
                <a:moveTo>
                  <a:pt x="2069083" y="0"/>
                </a:moveTo>
                <a:lnTo>
                  <a:pt x="0" y="0"/>
                </a:lnTo>
                <a:lnTo>
                  <a:pt x="0" y="3108960"/>
                </a:lnTo>
                <a:lnTo>
                  <a:pt x="2069083" y="3108960"/>
                </a:lnTo>
                <a:lnTo>
                  <a:pt x="2069083" y="0"/>
                </a:lnTo>
                <a:close/>
              </a:path>
            </a:pathLst>
          </a:custGeom>
          <a:solidFill>
            <a:srgbClr val="ACB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899781" y="5480710"/>
            <a:ext cx="88074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70230" algn="l"/>
              </a:tabLst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к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81494" y="3559302"/>
            <a:ext cx="1901189" cy="1947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>
              <a:lnSpc>
                <a:spcPct val="100000"/>
              </a:lnSpc>
              <a:spcBef>
                <a:spcPts val="105"/>
              </a:spcBef>
              <a:tabLst>
                <a:tab pos="304165" algn="l"/>
                <a:tab pos="508634" algn="l"/>
                <a:tab pos="962660" algn="l"/>
                <a:tab pos="989965" algn="l"/>
                <a:tab pos="1182370" algn="l"/>
                <a:tab pos="1588135" algn="l"/>
                <a:tab pos="1773555" algn="l"/>
              </a:tabLst>
            </a:pP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В	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25" dirty="0">
                <a:solidFill>
                  <a:srgbClr val="001F5F"/>
                </a:solidFill>
                <a:latin typeface="Georgia"/>
                <a:cs typeface="Georgia"/>
              </a:rPr>
              <a:t>0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/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3	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м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3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у	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5" dirty="0">
                <a:solidFill>
                  <a:srgbClr val="001F5F"/>
                </a:solidFill>
                <a:latin typeface="Georgia"/>
                <a:cs typeface="Georgia"/>
              </a:rPr>
              <a:t>м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п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ы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м  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о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ия  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ут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я  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только</a:t>
            </a:r>
            <a:r>
              <a:rPr sz="14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из</a:t>
            </a:r>
            <a:r>
              <a:rPr sz="1400" b="1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тех</a:t>
            </a:r>
            <a:r>
              <a:rPr sz="1400" b="1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тем, </a:t>
            </a:r>
            <a:r>
              <a:rPr sz="14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которые 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ис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п</a:t>
            </a:r>
            <a:r>
              <a:rPr sz="1400" b="1" spc="-2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b="1" spc="-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ь		в 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прошлые</a:t>
            </a:r>
            <a:r>
              <a:rPr sz="1400" b="1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годы.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tabLst>
                <a:tab pos="835025" algn="l"/>
              </a:tabLst>
            </a:pP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В	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дальнейшем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1873" y="5694679"/>
            <a:ext cx="909319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 marR="5080" indent="-109855" algn="r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ия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же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3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о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новыми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81494" y="5480710"/>
            <a:ext cx="976630" cy="108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1445" algn="just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ы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ый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итогового </a:t>
            </a:r>
            <a:r>
              <a:rPr sz="1400" spc="-3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будет</a:t>
            </a:r>
            <a:endParaRPr sz="1400">
              <a:latin typeface="Georgia"/>
              <a:cs typeface="Georgia"/>
            </a:endParaRPr>
          </a:p>
          <a:p>
            <a:pPr>
              <a:lnSpc>
                <a:spcPts val="1600"/>
              </a:lnSpc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пополнятся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темами.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811" y="999744"/>
            <a:ext cx="6435851" cy="507187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286511"/>
            <a:ext cx="9144000" cy="570230"/>
          </a:xfrm>
          <a:custGeom>
            <a:avLst/>
            <a:gdLst/>
            <a:ahLst/>
            <a:cxnLst/>
            <a:rect l="l" t="t" r="r" b="b"/>
            <a:pathLst>
              <a:path w="9144000" h="570230">
                <a:moveTo>
                  <a:pt x="9144000" y="0"/>
                </a:moveTo>
                <a:lnTo>
                  <a:pt x="0" y="0"/>
                </a:lnTo>
                <a:lnTo>
                  <a:pt x="0" y="569721"/>
                </a:lnTo>
                <a:lnTo>
                  <a:pt x="9144000" y="569721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60780" y="225678"/>
            <a:ext cx="6235700" cy="623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50"/>
              </a:lnSpc>
              <a:spcBef>
                <a:spcPts val="100"/>
              </a:spcBef>
            </a:pPr>
            <a:r>
              <a:rPr sz="2000" spc="-15" dirty="0">
                <a:solidFill>
                  <a:srgbClr val="FFFFFF"/>
                </a:solidFill>
              </a:rPr>
              <a:t>Образец</a:t>
            </a:r>
            <a:r>
              <a:rPr sz="2000" spc="-20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комплекта</a:t>
            </a:r>
            <a:r>
              <a:rPr sz="2000" spc="1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тем</a:t>
            </a:r>
            <a:r>
              <a:rPr sz="2000" spc="-5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итогового</a:t>
            </a:r>
            <a:r>
              <a:rPr sz="2000" spc="10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сочинения</a:t>
            </a:r>
            <a:endParaRPr sz="2000"/>
          </a:p>
          <a:p>
            <a:pPr marL="76200">
              <a:lnSpc>
                <a:spcPts val="2350"/>
              </a:lnSpc>
            </a:pPr>
            <a:r>
              <a:rPr sz="2000" dirty="0">
                <a:solidFill>
                  <a:srgbClr val="FFFFFF"/>
                </a:solidFill>
              </a:rPr>
              <a:t>в</a:t>
            </a:r>
            <a:r>
              <a:rPr sz="2000" spc="-2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2023-2024</a:t>
            </a:r>
            <a:r>
              <a:rPr sz="2000" spc="20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учебном</a:t>
            </a:r>
            <a:r>
              <a:rPr sz="2000" spc="15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году</a:t>
            </a:r>
            <a:endParaRPr sz="2000"/>
          </a:p>
        </p:txBody>
      </p:sp>
      <p:grpSp>
        <p:nvGrpSpPr>
          <p:cNvPr id="5" name="object 5"/>
          <p:cNvGrpSpPr/>
          <p:nvPr/>
        </p:nvGrpSpPr>
        <p:grpSpPr>
          <a:xfrm>
            <a:off x="6838188" y="1706879"/>
            <a:ext cx="2169160" cy="3157855"/>
            <a:chOff x="6838188" y="1706879"/>
            <a:chExt cx="2169160" cy="3157855"/>
          </a:xfrm>
        </p:grpSpPr>
        <p:sp>
          <p:nvSpPr>
            <p:cNvPr id="6" name="object 6"/>
            <p:cNvSpPr/>
            <p:nvPr/>
          </p:nvSpPr>
          <p:spPr>
            <a:xfrm>
              <a:off x="7214616" y="1712975"/>
              <a:ext cx="1786255" cy="3145790"/>
            </a:xfrm>
            <a:custGeom>
              <a:avLst/>
              <a:gdLst/>
              <a:ahLst/>
              <a:cxnLst/>
              <a:rect l="l" t="t" r="r" b="b"/>
              <a:pathLst>
                <a:path w="1786254" h="3145790">
                  <a:moveTo>
                    <a:pt x="1786001" y="0"/>
                  </a:moveTo>
                  <a:lnTo>
                    <a:pt x="0" y="0"/>
                  </a:lnTo>
                  <a:lnTo>
                    <a:pt x="0" y="3145282"/>
                  </a:lnTo>
                  <a:lnTo>
                    <a:pt x="1786001" y="3145282"/>
                  </a:lnTo>
                  <a:lnTo>
                    <a:pt x="1786001" y="0"/>
                  </a:lnTo>
                  <a:close/>
                </a:path>
              </a:pathLst>
            </a:custGeom>
            <a:solidFill>
              <a:srgbClr val="F7CC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44284" y="1712975"/>
              <a:ext cx="2156460" cy="3145790"/>
            </a:xfrm>
            <a:custGeom>
              <a:avLst/>
              <a:gdLst/>
              <a:ahLst/>
              <a:cxnLst/>
              <a:rect l="l" t="t" r="r" b="b"/>
              <a:pathLst>
                <a:path w="2156459" h="3145790">
                  <a:moveTo>
                    <a:pt x="370332" y="3145282"/>
                  </a:moveTo>
                  <a:lnTo>
                    <a:pt x="2156460" y="3145282"/>
                  </a:lnTo>
                  <a:lnTo>
                    <a:pt x="2156460" y="0"/>
                  </a:lnTo>
                  <a:lnTo>
                    <a:pt x="370332" y="0"/>
                  </a:lnTo>
                  <a:lnTo>
                    <a:pt x="370332" y="3145282"/>
                  </a:lnTo>
                  <a:close/>
                </a:path>
                <a:path w="2156459" h="3145790">
                  <a:moveTo>
                    <a:pt x="388874" y="1624076"/>
                  </a:moveTo>
                  <a:lnTo>
                    <a:pt x="0" y="2088896"/>
                  </a:lnTo>
                </a:path>
              </a:pathLst>
            </a:custGeom>
            <a:ln w="12192">
              <a:solidFill>
                <a:srgbClr val="2D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655431" y="2096261"/>
            <a:ext cx="2012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10373" y="1730197"/>
            <a:ext cx="1055370" cy="749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2</a:t>
            </a:r>
            <a:r>
              <a:rPr sz="12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!!!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</a:pPr>
            <a:r>
              <a:rPr sz="1200" b="1" spc="-25" dirty="0">
                <a:solidFill>
                  <a:srgbClr val="344762"/>
                </a:solidFill>
                <a:latin typeface="Calibri"/>
                <a:cs typeface="Calibri"/>
              </a:rPr>
              <a:t>ОПОРА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ЛИ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ТЕ</a:t>
            </a:r>
            <a:r>
              <a:rPr sz="1200" b="1" spc="-90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200" b="1" spc="-9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РН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Й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0373" y="2462529"/>
            <a:ext cx="155511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0">
              <a:lnSpc>
                <a:spcPct val="100000"/>
              </a:lnSpc>
              <a:spcBef>
                <a:spcPts val="100"/>
              </a:spcBef>
              <a:tabLst>
                <a:tab pos="816610" algn="l"/>
              </a:tabLst>
            </a:pPr>
            <a:r>
              <a:rPr sz="1200" b="1" spc="1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Р	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«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к 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может</a:t>
            </a:r>
            <a:r>
              <a:rPr sz="12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привлечь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при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аргументации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 примеры</a:t>
            </a:r>
            <a:endParaRPr sz="12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  <a:tabLst>
                <a:tab pos="452120" algn="l"/>
                <a:tab pos="916940" algn="l"/>
              </a:tabLst>
            </a:pP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из	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х</a:t>
            </a:r>
            <a:r>
              <a:rPr sz="1200" b="1" spc="-6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200" b="1" spc="-3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200" b="1" spc="-2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200" b="1" spc="-35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ст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ве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нн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х 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текстов	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(включая </a:t>
            </a:r>
            <a:r>
              <a:rPr sz="1200" b="1" spc="-2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сценарии),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мемуаров,дневников,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 публицистики,</a:t>
            </a:r>
            <a:r>
              <a:rPr sz="1200" b="1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200" b="1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также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2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искусствоведческих </a:t>
            </a:r>
            <a:r>
              <a:rPr sz="1200" b="1" spc="-2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30" dirty="0">
                <a:solidFill>
                  <a:srgbClr val="344762"/>
                </a:solidFill>
                <a:latin typeface="Calibri"/>
                <a:cs typeface="Calibri"/>
              </a:rPr>
              <a:t>трудов		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критиков </a:t>
            </a:r>
            <a:r>
              <a:rPr sz="1200" b="1" spc="-2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2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ученых»).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40207" y="6208776"/>
            <a:ext cx="8796655" cy="288290"/>
            <a:chOff x="140207" y="6208776"/>
            <a:chExt cx="8796655" cy="288290"/>
          </a:xfrm>
        </p:grpSpPr>
        <p:sp>
          <p:nvSpPr>
            <p:cNvPr id="12" name="object 12"/>
            <p:cNvSpPr/>
            <p:nvPr/>
          </p:nvSpPr>
          <p:spPr>
            <a:xfrm>
              <a:off x="144779" y="6213348"/>
              <a:ext cx="8787765" cy="279400"/>
            </a:xfrm>
            <a:custGeom>
              <a:avLst/>
              <a:gdLst/>
              <a:ahLst/>
              <a:cxnLst/>
              <a:rect l="l" t="t" r="r" b="b"/>
              <a:pathLst>
                <a:path w="8787765" h="279400">
                  <a:moveTo>
                    <a:pt x="8787384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8787384" y="278891"/>
                  </a:lnTo>
                  <a:lnTo>
                    <a:pt x="8787384" y="0"/>
                  </a:lnTo>
                  <a:close/>
                </a:path>
              </a:pathLst>
            </a:custGeom>
            <a:solidFill>
              <a:srgbClr val="F7CC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4779" y="6213348"/>
              <a:ext cx="8787765" cy="279400"/>
            </a:xfrm>
            <a:custGeom>
              <a:avLst/>
              <a:gdLst/>
              <a:ahLst/>
              <a:cxnLst/>
              <a:rect l="l" t="t" r="r" b="b"/>
              <a:pathLst>
                <a:path w="8787765" h="279400">
                  <a:moveTo>
                    <a:pt x="0" y="278891"/>
                  </a:moveTo>
                  <a:lnTo>
                    <a:pt x="8787384" y="278891"/>
                  </a:lnTo>
                  <a:lnTo>
                    <a:pt x="8787384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914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26110" marR="5080">
              <a:lnSpc>
                <a:spcPts val="3000"/>
              </a:lnSpc>
              <a:spcBef>
                <a:spcPts val="495"/>
              </a:spcBef>
            </a:pPr>
            <a:r>
              <a:rPr spc="-10" dirty="0"/>
              <a:t>Раздел</a:t>
            </a:r>
            <a:r>
              <a:rPr spc="-65" dirty="0"/>
              <a:t> </a:t>
            </a:r>
            <a:r>
              <a:rPr spc="-5" dirty="0"/>
              <a:t>1.</a:t>
            </a:r>
            <a:r>
              <a:rPr spc="-45" dirty="0"/>
              <a:t> </a:t>
            </a:r>
            <a:r>
              <a:rPr spc="-5" dirty="0"/>
              <a:t>Духовно-нравственные </a:t>
            </a:r>
            <a:r>
              <a:rPr spc="-695" dirty="0"/>
              <a:t> </a:t>
            </a:r>
            <a:r>
              <a:rPr spc="-5" dirty="0"/>
              <a:t>ориентиры</a:t>
            </a:r>
            <a:r>
              <a:rPr spc="-25" dirty="0"/>
              <a:t> </a:t>
            </a:r>
            <a:r>
              <a:rPr spc="-5" dirty="0"/>
              <a:t>в</a:t>
            </a:r>
            <a:r>
              <a:rPr spc="-15" dirty="0"/>
              <a:t> </a:t>
            </a:r>
            <a:r>
              <a:rPr spc="-10" dirty="0"/>
              <a:t>жизни</a:t>
            </a:r>
            <a:r>
              <a:rPr spc="10" dirty="0"/>
              <a:t> </a:t>
            </a:r>
            <a:r>
              <a:rPr spc="-5" dirty="0"/>
              <a:t>человека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1929819"/>
            <a:ext cx="170872" cy="175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2754303"/>
            <a:ext cx="170872" cy="17580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3577263"/>
            <a:ext cx="170872" cy="1758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4674543"/>
            <a:ext cx="170872" cy="1758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5773347"/>
            <a:ext cx="170872" cy="17580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64337" y="1306195"/>
            <a:ext cx="8006080" cy="5040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7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1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325120" indent="283210" algn="just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связаны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вопросами,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которые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задаёт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себе сам,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том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числе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ситуации</a:t>
            </a:r>
            <a:r>
              <a:rPr sz="1800" spc="-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нравственного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выбора;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нацеливают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рассуждение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нравственных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идеалах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3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моральных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нормах,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сиюминутном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вечном,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добре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зле,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свободе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ответственности;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312420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 размышлений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смысле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жизни, гуманном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антигуманном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поступках,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их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мотивах, причинах внутреннего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разлада 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 угрызениях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совести;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464184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 задуматься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образе жизни человека,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выборе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жизненного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пути,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значимой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цели 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средствах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её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достижения, любви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дружбе;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488950" indent="2832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самоанализу,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осмыслению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опыта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других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людей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(или </a:t>
            </a:r>
            <a:r>
              <a:rPr sz="1800" spc="-4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поступков</a:t>
            </a:r>
            <a:r>
              <a:rPr sz="1800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литературных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героев),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стремящихся</a:t>
            </a:r>
            <a:r>
              <a:rPr sz="1800" spc="-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понять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себя.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12192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pc="-10" dirty="0" smtClean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spc="-20" dirty="0" smtClean="0">
                <a:solidFill>
                  <a:srgbClr val="FFFFFF"/>
                </a:solidFill>
                <a:latin typeface="Calibri"/>
                <a:cs typeface="Calibri"/>
              </a:rPr>
              <a:t>Щ</a:t>
            </a:r>
            <a:r>
              <a:rPr spc="-10" dirty="0" smtClean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ИН</a:t>
            </a:r>
            <a:r>
              <a:rPr spc="10" dirty="0" smtClean="0">
                <a:solidFill>
                  <a:srgbClr val="FFFFFF"/>
                </a:solidFill>
                <a:latin typeface="Calibri"/>
                <a:cs typeface="Calibri"/>
              </a:rPr>
              <a:t>Ф</a:t>
            </a:r>
            <a:r>
              <a:rPr spc="-10" dirty="0" smtClean="0">
                <a:solidFill>
                  <a:srgbClr val="FFFFFF"/>
                </a:solidFill>
                <a:latin typeface="Calibri"/>
                <a:cs typeface="Calibri"/>
              </a:rPr>
              <a:t>ОР</a:t>
            </a: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АЦИЯ</a:t>
            </a: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	О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pc="-85" dirty="0" smtClean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pc="-65" dirty="0" smtClean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 smtClean="0">
                <a:solidFill>
                  <a:srgbClr val="FFFFFF"/>
                </a:solidFill>
                <a:latin typeface="Calibri"/>
                <a:cs typeface="Calibri"/>
              </a:rPr>
              <a:t>ОМ  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СОЧИНЕНИИ	</a:t>
            </a:r>
            <a:r>
              <a:rPr spc="-10" dirty="0" smtClean="0">
                <a:solidFill>
                  <a:srgbClr val="FFFFFF"/>
                </a:solidFill>
                <a:latin typeface="Calibri"/>
                <a:cs typeface="Calibri"/>
              </a:rPr>
              <a:t>(ИЗЛОЖЕНИИ)</a:t>
            </a:r>
          </a:p>
          <a:p>
            <a:pPr marL="12700">
              <a:lnSpc>
                <a:spcPts val="2955"/>
              </a:lnSpc>
              <a:tabLst>
                <a:tab pos="375285" algn="l"/>
                <a:tab pos="2094864" algn="l"/>
                <a:tab pos="3799840" algn="l"/>
              </a:tabLst>
            </a:pP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В	</a:t>
            </a:r>
            <a:r>
              <a:rPr spc="-10" dirty="0" smtClean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pc="-10" dirty="0" smtClean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pc="-10" dirty="0" smtClean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ru-RU" spc="-10" dirty="0" smtClean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pc="-10" dirty="0" smtClean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pc="-5" dirty="0" smtClean="0">
                <a:solidFill>
                  <a:srgbClr val="FFFFFF"/>
                </a:solidFill>
                <a:latin typeface="Calibri"/>
                <a:cs typeface="Calibri"/>
              </a:rPr>
              <a:t>УЧЕБНОМ	</a:t>
            </a:r>
            <a:r>
              <a:rPr spc="-95" dirty="0" smtClean="0">
                <a:solidFill>
                  <a:srgbClr val="FFFFFF"/>
                </a:solidFill>
                <a:latin typeface="Calibri"/>
                <a:cs typeface="Calibri"/>
              </a:rPr>
              <a:t>ГОДУ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27762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40" dirty="0">
                <a:solidFill>
                  <a:srgbClr val="344762"/>
                </a:solidFill>
                <a:latin typeface="Calibri"/>
                <a:cs typeface="Calibri"/>
              </a:rPr>
              <a:t>Результатом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является</a:t>
            </a:r>
            <a:r>
              <a:rPr sz="20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«зачёт»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(допуск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к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ГИА)</a:t>
            </a:r>
            <a:r>
              <a:rPr sz="2000" b="1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endParaRPr sz="2000" dirty="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204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«незачёт».</a:t>
            </a:r>
            <a:endParaRPr sz="2000" dirty="0">
              <a:latin typeface="Calibri"/>
              <a:cs typeface="Calibri"/>
            </a:endParaRPr>
          </a:p>
          <a:p>
            <a:pPr marL="356870" marR="127000" indent="-344805">
              <a:lnSpc>
                <a:spcPct val="108500"/>
              </a:lnSpc>
              <a:spcBef>
                <a:spcPts val="11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Если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выпускник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получил</a:t>
            </a:r>
            <a:r>
              <a:rPr sz="20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за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итоговое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сочинение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344762"/>
                </a:solidFill>
                <a:latin typeface="Calibri"/>
                <a:cs typeface="Calibri"/>
              </a:rPr>
              <a:t>неудовлетворительный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60" dirty="0">
                <a:solidFill>
                  <a:srgbClr val="344762"/>
                </a:solidFill>
                <a:latin typeface="Calibri"/>
                <a:cs typeface="Calibri"/>
              </a:rPr>
              <a:t>результат,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ему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предоставляется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возможность </a:t>
            </a:r>
            <a:r>
              <a:rPr sz="2000" b="1" spc="-4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его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пересдать</a:t>
            </a:r>
            <a:r>
              <a:rPr sz="2000" b="1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текущем</a:t>
            </a:r>
            <a:r>
              <a:rPr sz="20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70" dirty="0">
                <a:solidFill>
                  <a:srgbClr val="344762"/>
                </a:solidFill>
                <a:latin typeface="Calibri"/>
                <a:cs typeface="Calibri"/>
              </a:rPr>
              <a:t>году.</a:t>
            </a:r>
            <a:endParaRPr sz="20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24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Дата</a:t>
            </a:r>
            <a:r>
              <a:rPr sz="20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написания: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 smtClean="0">
                <a:solidFill>
                  <a:srgbClr val="344762"/>
                </a:solidFill>
                <a:latin typeface="Calibri"/>
                <a:cs typeface="Calibri"/>
              </a:rPr>
              <a:t>0</a:t>
            </a:r>
            <a:r>
              <a:rPr lang="ru-RU" sz="2000" b="1" spc="-10" dirty="0" smtClean="0">
                <a:solidFill>
                  <a:srgbClr val="344762"/>
                </a:solidFill>
                <a:latin typeface="Calibri"/>
                <a:cs typeface="Calibri"/>
              </a:rPr>
              <a:t>4</a:t>
            </a:r>
            <a:r>
              <a:rPr sz="2000" b="1" spc="-10" dirty="0" smtClean="0">
                <a:solidFill>
                  <a:srgbClr val="344762"/>
                </a:solidFill>
                <a:latin typeface="Calibri"/>
                <a:cs typeface="Calibri"/>
              </a:rPr>
              <a:t>.12.202</a:t>
            </a:r>
            <a:r>
              <a:rPr lang="ru-RU" sz="2000" b="1" spc="-10" dirty="0" smtClean="0">
                <a:solidFill>
                  <a:srgbClr val="344762"/>
                </a:solidFill>
                <a:latin typeface="Calibri"/>
                <a:cs typeface="Calibri"/>
              </a:rPr>
              <a:t>4</a:t>
            </a:r>
            <a:r>
              <a:rPr sz="2000" b="1" spc="-30" dirty="0" smtClean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10" dirty="0">
                <a:solidFill>
                  <a:srgbClr val="344762"/>
                </a:solidFill>
                <a:latin typeface="Calibri"/>
                <a:cs typeface="Calibri"/>
              </a:rPr>
              <a:t>г.</a:t>
            </a:r>
            <a:endParaRPr sz="20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40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Время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написания:</a:t>
            </a:r>
            <a:r>
              <a:rPr sz="20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3ч.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55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мин.</a:t>
            </a:r>
            <a:r>
              <a:rPr sz="2000" b="1" spc="43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(235</a:t>
            </a:r>
            <a:r>
              <a:rPr sz="20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мин.)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3755" y="4728209"/>
            <a:ext cx="44932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1665" algn="l"/>
                <a:tab pos="2037714" algn="l"/>
                <a:tab pos="3300095" algn="l"/>
              </a:tabLst>
            </a:pP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Для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стни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о	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со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ни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1371" y="4721097"/>
            <a:ext cx="23818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2420" algn="l"/>
                <a:tab pos="1870075" algn="l"/>
              </a:tabLst>
            </a:pP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80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2000" b="1" spc="-5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75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ни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)	с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19084" y="4721097"/>
            <a:ext cx="7378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spc="-5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000" b="1" spc="2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й-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0707" y="5033517"/>
            <a:ext cx="667130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93190" algn="l"/>
                <a:tab pos="1705610" algn="l"/>
                <a:tab pos="3086735" algn="l"/>
                <a:tab pos="5481320" algn="l"/>
              </a:tabLst>
            </a:pP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	и	и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2000" b="1" spc="-9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6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жи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те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ь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46975" y="5033517"/>
            <a:ext cx="11061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283" y="5359705"/>
            <a:ext cx="6296660" cy="82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(изложения)</a:t>
            </a:r>
            <a:r>
              <a:rPr sz="20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увеличивается</a:t>
            </a:r>
            <a:r>
              <a:rPr sz="20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65E52"/>
                </a:solidFill>
                <a:latin typeface="Calibri"/>
                <a:cs typeface="Calibri"/>
              </a:rPr>
              <a:t>1,5</a:t>
            </a:r>
            <a:r>
              <a:rPr sz="2000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65E52"/>
                </a:solidFill>
                <a:latin typeface="Calibri"/>
                <a:cs typeface="Calibri"/>
              </a:rPr>
              <a:t>часа</a:t>
            </a:r>
            <a:r>
              <a:rPr sz="20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65E52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51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Возможность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пересдачи:</a:t>
            </a:r>
            <a:r>
              <a:rPr sz="20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lang="ru-RU" sz="2000" b="1" dirty="0">
                <a:latin typeface="Calibri"/>
                <a:cs typeface="Calibri"/>
              </a:rPr>
              <a:t>5</a:t>
            </a:r>
            <a:r>
              <a:rPr sz="2000" b="1" spc="25" dirty="0" smtClean="0"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февраля,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lang="ru-RU" sz="2000" b="1" spc="-5" dirty="0">
                <a:solidFill>
                  <a:srgbClr val="344762"/>
                </a:solidFill>
                <a:latin typeface="Calibri"/>
                <a:cs typeface="Calibri"/>
              </a:rPr>
              <a:t>9</a:t>
            </a:r>
            <a:r>
              <a:rPr sz="2000" b="1" spc="-30" dirty="0" smtClean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 err="1">
                <a:solidFill>
                  <a:srgbClr val="344762"/>
                </a:solidFill>
                <a:latin typeface="Calibri"/>
                <a:cs typeface="Calibri"/>
              </a:rPr>
              <a:t>апреля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 smtClean="0">
                <a:solidFill>
                  <a:srgbClr val="344762"/>
                </a:solidFill>
                <a:latin typeface="Calibri"/>
                <a:cs typeface="Calibri"/>
              </a:rPr>
              <a:t>202</a:t>
            </a:r>
            <a:r>
              <a:rPr lang="ru-RU" sz="2000" b="1" dirty="0" smtClean="0">
                <a:solidFill>
                  <a:srgbClr val="344762"/>
                </a:solidFill>
                <a:latin typeface="Calibri"/>
                <a:cs typeface="Calibri"/>
              </a:rPr>
              <a:t>5</a:t>
            </a:r>
            <a:r>
              <a:rPr sz="2000" b="1" spc="-65" dirty="0" smtClean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0" dirty="0">
                <a:solidFill>
                  <a:srgbClr val="344762"/>
                </a:solidFill>
                <a:latin typeface="Calibri"/>
                <a:cs typeface="Calibri"/>
              </a:rPr>
              <a:t>г.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26110" marR="5080">
              <a:lnSpc>
                <a:spcPts val="3000"/>
              </a:lnSpc>
              <a:spcBef>
                <a:spcPts val="495"/>
              </a:spcBef>
            </a:pPr>
            <a:r>
              <a:rPr spc="-10" dirty="0"/>
              <a:t>Раздел </a:t>
            </a:r>
            <a:r>
              <a:rPr spc="-5" dirty="0"/>
              <a:t>2. </a:t>
            </a:r>
            <a:r>
              <a:rPr spc="-10" dirty="0"/>
              <a:t>Семья, </a:t>
            </a:r>
            <a:r>
              <a:rPr spc="-5" dirty="0"/>
              <a:t>общество, Отечество </a:t>
            </a:r>
            <a:r>
              <a:rPr spc="-700" dirty="0"/>
              <a:t> </a:t>
            </a:r>
            <a:r>
              <a:rPr spc="-5" dirty="0"/>
              <a:t>в</a:t>
            </a:r>
            <a:r>
              <a:rPr spc="-15" dirty="0"/>
              <a:t> </a:t>
            </a:r>
            <a:r>
              <a:rPr spc="-10" dirty="0"/>
              <a:t>жизни</a:t>
            </a:r>
            <a:r>
              <a:rPr dirty="0"/>
              <a:t> </a:t>
            </a:r>
            <a:r>
              <a:rPr spc="-5" dirty="0"/>
              <a:t>человека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1929819"/>
            <a:ext cx="170872" cy="175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2754303"/>
            <a:ext cx="170872" cy="17580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3851583"/>
            <a:ext cx="170872" cy="1758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4400223"/>
            <a:ext cx="170872" cy="1758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5223183"/>
            <a:ext cx="170872" cy="17580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64337" y="1306195"/>
            <a:ext cx="8113395" cy="4751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7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1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5080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взглядом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как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представителя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семьи,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социума,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народа, поколения,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эпохи;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283845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 на размышление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семейных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общественных ценностях,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традициях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обычаях,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межличностных отношениях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влиянии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среды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человека;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50800" marR="425450" indent="33020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вопросов</a:t>
            </a:r>
            <a:r>
              <a:rPr sz="1800" spc="9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исторического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времени,</a:t>
            </a:r>
            <a:r>
              <a:rPr sz="1800" spc="4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гражданских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идеалов,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важности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сохранения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исторической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памяти,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роли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истории;</a:t>
            </a:r>
            <a:endParaRPr sz="1800">
              <a:latin typeface="Georgia"/>
              <a:cs typeface="Georgia"/>
            </a:endParaRPr>
          </a:p>
          <a:p>
            <a:pPr marL="12700" marR="2047239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славе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бесславии,</a:t>
            </a:r>
            <a:r>
              <a:rPr sz="18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общественном,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своём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вкладе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общественный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прогресс;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побуждают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рассуждать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образовании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воспитании,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споре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поколений 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благополучии,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народном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подвиге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направлениях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развития</a:t>
            </a:r>
            <a:r>
              <a:rPr sz="18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общества.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184785"/>
            <a:ext cx="5684520" cy="871219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254"/>
              </a:spcBef>
            </a:pPr>
            <a:r>
              <a:rPr spc="-10" dirty="0"/>
              <a:t>Раздел </a:t>
            </a:r>
            <a:r>
              <a:rPr dirty="0"/>
              <a:t>3. </a:t>
            </a:r>
            <a:r>
              <a:rPr spc="-10" dirty="0"/>
              <a:t>Природа </a:t>
            </a:r>
            <a:r>
              <a:rPr spc="-5" dirty="0"/>
              <a:t>и </a:t>
            </a:r>
            <a:r>
              <a:rPr spc="-10" dirty="0"/>
              <a:t>культура </a:t>
            </a:r>
            <a:r>
              <a:rPr spc="-700" dirty="0"/>
              <a:t> </a:t>
            </a:r>
            <a:r>
              <a:rPr spc="-5" dirty="0"/>
              <a:t>в</a:t>
            </a:r>
            <a:r>
              <a:rPr dirty="0"/>
              <a:t> </a:t>
            </a:r>
            <a:r>
              <a:rPr spc="-10" dirty="0"/>
              <a:t>жизни</a:t>
            </a:r>
            <a:r>
              <a:rPr spc="15" dirty="0"/>
              <a:t> </a:t>
            </a:r>
            <a:r>
              <a:rPr spc="-5" dirty="0"/>
              <a:t>человека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1929819"/>
            <a:ext cx="170872" cy="175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2754303"/>
            <a:ext cx="170872" cy="17580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3851583"/>
            <a:ext cx="170872" cy="1758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4948863"/>
            <a:ext cx="170872" cy="1758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5773347"/>
            <a:ext cx="170872" cy="17580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8130" y="1306195"/>
            <a:ext cx="8999220" cy="5314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7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1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1041400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философскими,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социальными,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этическими,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эстетическими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проблемами,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вопросами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экологии;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5080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рассуждение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об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искусстве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науке,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феномене таланта, ценности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художественного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творчества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научного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поиска,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собственных предпочтениях или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интересах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области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науки;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719455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миссии</a:t>
            </a:r>
            <a:r>
              <a:rPr sz="1800" spc="3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художника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ответственности</a:t>
            </a:r>
            <a:r>
              <a:rPr sz="1800" spc="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науки,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значения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великих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творений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научных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открытий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(в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том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числе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связи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юбилейными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датами);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1040765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осмысливать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роль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культуры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в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человека,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важность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исторической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памяти,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сохранения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традиционных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ценностей;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взаимодействии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природы,</a:t>
            </a:r>
            <a:endParaRPr sz="1800">
              <a:latin typeface="Georgia"/>
              <a:cs typeface="Georgia"/>
            </a:endParaRPr>
          </a:p>
          <a:p>
            <a:pPr marL="12700" marR="704215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направлениях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развития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культуры,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влиянии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новых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технологий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8061" y="173228"/>
            <a:ext cx="68694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15665" algn="l"/>
              </a:tabLst>
            </a:pPr>
            <a:r>
              <a:rPr sz="2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АЛГОРИТМ</a:t>
            </a:r>
            <a:r>
              <a:rPr sz="2400" b="0" spc="434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РАБОТЫ</a:t>
            </a:r>
            <a:r>
              <a:rPr sz="2400" b="0" spc="4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5" dirty="0">
                <a:solidFill>
                  <a:srgbClr val="FFFFFF"/>
                </a:solidFill>
                <a:latin typeface="Calibri Light"/>
                <a:cs typeface="Calibri Light"/>
              </a:rPr>
              <a:t>НАД	</a:t>
            </a:r>
            <a:r>
              <a:rPr sz="2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ИТОГОВЫМ</a:t>
            </a:r>
            <a:r>
              <a:rPr sz="2400" b="0" spc="3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СОЧИНЕНИЕМ</a:t>
            </a:r>
            <a:endParaRPr sz="2400">
              <a:latin typeface="Calibri Light"/>
              <a:cs typeface="Calibri Ligh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0175" y="760476"/>
            <a:ext cx="8889365" cy="6104255"/>
            <a:chOff x="130175" y="760476"/>
            <a:chExt cx="8889365" cy="6104255"/>
          </a:xfrm>
        </p:grpSpPr>
        <p:sp>
          <p:nvSpPr>
            <p:cNvPr id="5" name="object 5"/>
            <p:cNvSpPr/>
            <p:nvPr/>
          </p:nvSpPr>
          <p:spPr>
            <a:xfrm>
              <a:off x="136525" y="760475"/>
              <a:ext cx="8876665" cy="6097905"/>
            </a:xfrm>
            <a:custGeom>
              <a:avLst/>
              <a:gdLst/>
              <a:ahLst/>
              <a:cxnLst/>
              <a:rect l="l" t="t" r="r" b="b"/>
              <a:pathLst>
                <a:path w="8876665" h="6097905">
                  <a:moveTo>
                    <a:pt x="12700" y="0"/>
                  </a:moveTo>
                  <a:lnTo>
                    <a:pt x="0" y="0"/>
                  </a:lnTo>
                  <a:lnTo>
                    <a:pt x="0" y="6097524"/>
                  </a:lnTo>
                  <a:lnTo>
                    <a:pt x="12700" y="6097524"/>
                  </a:lnTo>
                  <a:lnTo>
                    <a:pt x="12700" y="0"/>
                  </a:lnTo>
                  <a:close/>
                </a:path>
                <a:path w="8876665" h="6097905">
                  <a:moveTo>
                    <a:pt x="381635" y="0"/>
                  </a:moveTo>
                  <a:lnTo>
                    <a:pt x="368935" y="0"/>
                  </a:lnTo>
                  <a:lnTo>
                    <a:pt x="368935" y="6097524"/>
                  </a:lnTo>
                  <a:lnTo>
                    <a:pt x="381635" y="6097524"/>
                  </a:lnTo>
                  <a:lnTo>
                    <a:pt x="381635" y="0"/>
                  </a:lnTo>
                  <a:close/>
                </a:path>
                <a:path w="8876665" h="6097905">
                  <a:moveTo>
                    <a:pt x="8876665" y="0"/>
                  </a:moveTo>
                  <a:lnTo>
                    <a:pt x="8863965" y="0"/>
                  </a:lnTo>
                  <a:lnTo>
                    <a:pt x="8863965" y="6097524"/>
                  </a:lnTo>
                  <a:lnTo>
                    <a:pt x="8876665" y="6097524"/>
                  </a:lnTo>
                  <a:lnTo>
                    <a:pt x="88766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6525" y="1563560"/>
              <a:ext cx="8876665" cy="6350"/>
            </a:xfrm>
            <a:custGeom>
              <a:avLst/>
              <a:gdLst/>
              <a:ahLst/>
              <a:cxnLst/>
              <a:rect l="l" t="t" r="r" b="b"/>
              <a:pathLst>
                <a:path w="8876665" h="6350">
                  <a:moveTo>
                    <a:pt x="0" y="0"/>
                  </a:moveTo>
                  <a:lnTo>
                    <a:pt x="8876665" y="0"/>
                  </a:lnTo>
                </a:path>
                <a:path w="8876665" h="6350">
                  <a:moveTo>
                    <a:pt x="0" y="6350"/>
                  </a:moveTo>
                  <a:lnTo>
                    <a:pt x="8876665" y="6350"/>
                  </a:lnTo>
                </a:path>
              </a:pathLst>
            </a:custGeom>
            <a:ln w="62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6525" y="2084959"/>
              <a:ext cx="8876665" cy="4419600"/>
            </a:xfrm>
            <a:custGeom>
              <a:avLst/>
              <a:gdLst/>
              <a:ahLst/>
              <a:cxnLst/>
              <a:rect l="l" t="t" r="r" b="b"/>
              <a:pathLst>
                <a:path w="8876665" h="4419600">
                  <a:moveTo>
                    <a:pt x="0" y="0"/>
                  </a:moveTo>
                  <a:lnTo>
                    <a:pt x="8876665" y="0"/>
                  </a:lnTo>
                </a:path>
                <a:path w="8876665" h="4419600">
                  <a:moveTo>
                    <a:pt x="0" y="518160"/>
                  </a:moveTo>
                  <a:lnTo>
                    <a:pt x="8876665" y="518160"/>
                  </a:lnTo>
                </a:path>
                <a:path w="8876665" h="4419600">
                  <a:moveTo>
                    <a:pt x="0" y="2529840"/>
                  </a:moveTo>
                  <a:lnTo>
                    <a:pt x="8876665" y="2529840"/>
                  </a:lnTo>
                </a:path>
                <a:path w="8876665" h="4419600">
                  <a:moveTo>
                    <a:pt x="0" y="2834640"/>
                  </a:moveTo>
                  <a:lnTo>
                    <a:pt x="8876665" y="2834640"/>
                  </a:lnTo>
                </a:path>
                <a:path w="8876665" h="4419600">
                  <a:moveTo>
                    <a:pt x="0" y="4419549"/>
                  </a:moveTo>
                  <a:lnTo>
                    <a:pt x="8876665" y="441954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525" y="6857997"/>
              <a:ext cx="8876665" cy="0"/>
            </a:xfrm>
            <a:custGeom>
              <a:avLst/>
              <a:gdLst/>
              <a:ahLst/>
              <a:cxnLst/>
              <a:rect l="l" t="t" r="r" b="b"/>
              <a:pathLst>
                <a:path w="8876665">
                  <a:moveTo>
                    <a:pt x="0" y="0"/>
                  </a:moveTo>
                  <a:lnTo>
                    <a:pt x="887666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03504" y="1120775"/>
            <a:ext cx="8036559" cy="391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5"/>
              </a:lnSpc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Из 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шести</a:t>
            </a:r>
            <a:r>
              <a:rPr sz="14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предложенных</a:t>
            </a:r>
            <a:r>
              <a:rPr sz="1400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тем</a:t>
            </a:r>
            <a:r>
              <a:rPr sz="14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выбираю</a:t>
            </a:r>
            <a:r>
              <a:rPr sz="1400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только</a:t>
            </a:r>
            <a:r>
              <a:rPr sz="14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те,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которых</a:t>
            </a:r>
            <a:r>
              <a:rPr sz="14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ПОНЯТНЫ</a:t>
            </a:r>
            <a:r>
              <a:rPr sz="14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все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слова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по 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раздельности</a:t>
            </a:r>
            <a:r>
              <a:rPr sz="1400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общий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смысл.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36579" y="1048511"/>
          <a:ext cx="8630285" cy="58094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23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90"/>
                        </a:lnSpc>
                      </a:pP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Выбираю</a:t>
                      </a:r>
                      <a:r>
                        <a:rPr sz="1400" spc="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тему</a:t>
                      </a:r>
                      <a:r>
                        <a:rPr sz="1400" spc="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из</a:t>
                      </a:r>
                      <a:r>
                        <a:rPr sz="1400" spc="-1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6 </a:t>
                      </a:r>
                      <a:r>
                        <a:rPr sz="1400" spc="-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предложенных.</a:t>
                      </a:r>
                      <a:r>
                        <a:rPr sz="1400" spc="-3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Исключаю</a:t>
                      </a:r>
                      <a:r>
                        <a:rPr sz="1400" spc="-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темы,</a:t>
                      </a:r>
                      <a:r>
                        <a:rPr sz="1400" spc="-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которые </a:t>
                      </a:r>
                      <a:r>
                        <a:rPr sz="1400" spc="-5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плохо</a:t>
                      </a:r>
                      <a:r>
                        <a:rPr sz="1400" spc="-3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F487C"/>
                          </a:solidFill>
                          <a:latin typeface="Calibri"/>
                          <a:cs typeface="Calibri"/>
                        </a:rPr>
                        <a:t>понимаю.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23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91440" marR="58737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оставшимся понятным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темам подбираю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два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аргумента.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Оставляю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те,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которым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подобрал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два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ПРОЧИТАННЫХ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произведения.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476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91440" marR="23939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Выбираю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одну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ПОНЯТНУЮ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тему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двумя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ПРОЧИТАННЫМИ</a:t>
                      </a:r>
                      <a:r>
                        <a:rPr sz="1400" spc="1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произведениями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качестве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аргументов.</a:t>
                      </a:r>
                      <a:r>
                        <a:rPr sz="1400" spc="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Если </a:t>
                      </a:r>
                      <a:r>
                        <a:rPr sz="1400" spc="-3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формулировка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утвердительная,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перевожу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её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в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ВОПРОСИТЕЛЬНУЮ.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476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167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Сос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авл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я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ю</a:t>
                      </a:r>
                      <a:r>
                        <a:rPr sz="1400" spc="-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план: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 marR="573405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</a:t>
                      </a:r>
                      <a:r>
                        <a:rPr sz="1400" b="1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вступление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Раскрываю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тему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ключевые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слова,</a:t>
                      </a:r>
                      <a:r>
                        <a:rPr sz="1400" spc="-9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объясняю,</a:t>
                      </a:r>
                      <a:r>
                        <a:rPr sz="1400" spc="-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чем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собираюсь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рассуждать. </a:t>
                      </a:r>
                      <a:r>
                        <a:rPr sz="1400" spc="-3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(ответ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опорой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 1-й 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пример)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3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1400" b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1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(ответ</a:t>
                      </a:r>
                      <a:r>
                        <a:rPr sz="1400" spc="-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вопрос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опорой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пример)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 marR="276225">
                        <a:lnSpc>
                          <a:spcPct val="100000"/>
                        </a:lnSpc>
                      </a:pPr>
                      <a:r>
                        <a:rPr sz="13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3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й 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общий вывод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 вопрос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темы,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складывающийся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из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микровывода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 +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микровывода 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(Если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 на вопрос дан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сразу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 </a:t>
                      </a:r>
                      <a:r>
                        <a:rPr sz="1400" i="1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первом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абзаце,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вывод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может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быть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актуальности/сложности/неоднозначности</a:t>
                      </a:r>
                      <a:r>
                        <a:rPr sz="1400" i="1" spc="-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темы,</a:t>
                      </a:r>
                      <a:r>
                        <a:rPr sz="1400" i="1" spc="-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эмоциональным</a:t>
                      </a:r>
                      <a:r>
                        <a:rPr sz="1400" i="1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откликом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нее).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603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Пишу</a:t>
                      </a:r>
                      <a:r>
                        <a:rPr sz="1400" spc="-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сочинение.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490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6.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Проверяю: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</a:t>
                      </a:r>
                      <a:r>
                        <a:rPr sz="1400" spc="254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</a:t>
                      </a:r>
                      <a:r>
                        <a:rPr sz="1400" spc="-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270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выше,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лучше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больше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350)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arenR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наличие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четкого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ответа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 сочинения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(КАК,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ЗАЧЕМ,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СОГЛАСНЫ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ЛИ…)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наличие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названий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авторов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400" spc="1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400" spc="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аргументов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логичность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работы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(не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должно</a:t>
                      </a:r>
                      <a:r>
                        <a:rPr sz="1400" spc="-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быть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противоречивых</a:t>
                      </a:r>
                      <a:r>
                        <a:rPr sz="1400" spc="114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суждений)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устраняю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речевые</a:t>
                      </a:r>
                      <a:r>
                        <a:rPr sz="1400" spc="9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недочеты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(повторы,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неудачные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местоимения,</a:t>
                      </a:r>
                      <a:r>
                        <a:rPr sz="1400" spc="1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иностилевая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лексика)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проверяю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грамотность,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необходимости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используя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ОРФОГРАФИЧЕСКИЙ</a:t>
                      </a:r>
                      <a:r>
                        <a:rPr sz="1400" spc="1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СЛОВАРЬ.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48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4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7.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2564765" algn="l"/>
                        </a:tabLst>
                      </a:pP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После</a:t>
                      </a:r>
                      <a:r>
                        <a:rPr sz="1400" spc="-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внесённых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исправлений	перепроверяю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794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512063" y="1048511"/>
            <a:ext cx="8488680" cy="518159"/>
          </a:xfrm>
          <a:custGeom>
            <a:avLst/>
            <a:gdLst/>
            <a:ahLst/>
            <a:cxnLst/>
            <a:rect l="l" t="t" r="r" b="b"/>
            <a:pathLst>
              <a:path w="8488680" h="518159">
                <a:moveTo>
                  <a:pt x="8488553" y="0"/>
                </a:moveTo>
                <a:lnTo>
                  <a:pt x="0" y="0"/>
                </a:lnTo>
                <a:lnTo>
                  <a:pt x="0" y="518160"/>
                </a:lnTo>
                <a:lnTo>
                  <a:pt x="8488553" y="518160"/>
                </a:lnTo>
                <a:lnTo>
                  <a:pt x="84885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7160" y="1048511"/>
            <a:ext cx="8870950" cy="0"/>
          </a:xfrm>
          <a:custGeom>
            <a:avLst/>
            <a:gdLst/>
            <a:ahLst/>
            <a:cxnLst/>
            <a:rect l="l" t="t" r="r" b="b"/>
            <a:pathLst>
              <a:path w="8870950">
                <a:moveTo>
                  <a:pt x="0" y="0"/>
                </a:moveTo>
                <a:lnTo>
                  <a:pt x="887056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094105"/>
          </a:xfrm>
          <a:custGeom>
            <a:avLst/>
            <a:gdLst/>
            <a:ahLst/>
            <a:cxnLst/>
            <a:rect l="l" t="t" r="r" b="b"/>
            <a:pathLst>
              <a:path w="9144000" h="1094105">
                <a:moveTo>
                  <a:pt x="9144000" y="0"/>
                </a:moveTo>
                <a:lnTo>
                  <a:pt x="0" y="0"/>
                </a:lnTo>
                <a:lnTo>
                  <a:pt x="0" y="1093724"/>
                </a:lnTo>
                <a:lnTo>
                  <a:pt x="9144000" y="109372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3795" y="316738"/>
            <a:ext cx="7265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3670" algn="l"/>
                <a:tab pos="3371850" algn="l"/>
                <a:tab pos="3677920" algn="l"/>
                <a:tab pos="550291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СИСТЕ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МА	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ГО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ОВ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И	К	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ТО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ОВО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У	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СОЧИНЕНИЮ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314943" y="91464"/>
            <a:ext cx="713740" cy="829310"/>
            <a:chOff x="8314943" y="91464"/>
            <a:chExt cx="713740" cy="829310"/>
          </a:xfrm>
        </p:grpSpPr>
        <p:sp>
          <p:nvSpPr>
            <p:cNvPr id="5" name="object 5"/>
            <p:cNvSpPr/>
            <p:nvPr/>
          </p:nvSpPr>
          <p:spPr>
            <a:xfrm>
              <a:off x="8342376" y="91465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0"/>
                  </a:moveTo>
                  <a:lnTo>
                    <a:pt x="0" y="0"/>
                  </a:lnTo>
                  <a:lnTo>
                    <a:pt x="0" y="57886"/>
                  </a:lnTo>
                  <a:lnTo>
                    <a:pt x="140208" y="57886"/>
                  </a:lnTo>
                  <a:lnTo>
                    <a:pt x="140208" y="0"/>
                  </a:lnTo>
                  <a:close/>
                </a:path>
                <a:path w="685800" h="307975">
                  <a:moveTo>
                    <a:pt x="393179" y="121805"/>
                  </a:moveTo>
                  <a:lnTo>
                    <a:pt x="256032" y="121805"/>
                  </a:lnTo>
                  <a:lnTo>
                    <a:pt x="256032" y="179679"/>
                  </a:lnTo>
                  <a:lnTo>
                    <a:pt x="393179" y="179679"/>
                  </a:lnTo>
                  <a:lnTo>
                    <a:pt x="393179" y="121805"/>
                  </a:lnTo>
                  <a:close/>
                </a:path>
                <a:path w="685800" h="307975">
                  <a:moveTo>
                    <a:pt x="685800" y="249809"/>
                  </a:moveTo>
                  <a:lnTo>
                    <a:pt x="545592" y="249809"/>
                  </a:lnTo>
                  <a:lnTo>
                    <a:pt x="545592" y="307695"/>
                  </a:lnTo>
                  <a:lnTo>
                    <a:pt x="685800" y="307695"/>
                  </a:lnTo>
                  <a:lnTo>
                    <a:pt x="685800" y="249809"/>
                  </a:lnTo>
                  <a:close/>
                </a:path>
                <a:path w="685800" h="307975">
                  <a:moveTo>
                    <a:pt x="685800" y="124841"/>
                  </a:moveTo>
                  <a:lnTo>
                    <a:pt x="463296" y="124841"/>
                  </a:lnTo>
                  <a:lnTo>
                    <a:pt x="463296" y="179679"/>
                  </a:lnTo>
                  <a:lnTo>
                    <a:pt x="685800" y="179679"/>
                  </a:lnTo>
                  <a:lnTo>
                    <a:pt x="685800" y="124841"/>
                  </a:lnTo>
                  <a:close/>
                </a:path>
                <a:path w="685800" h="307975">
                  <a:moveTo>
                    <a:pt x="685800" y="3048"/>
                  </a:moveTo>
                  <a:lnTo>
                    <a:pt x="225552" y="3048"/>
                  </a:lnTo>
                  <a:lnTo>
                    <a:pt x="225552" y="57886"/>
                  </a:lnTo>
                  <a:lnTo>
                    <a:pt x="685800" y="57886"/>
                  </a:lnTo>
                  <a:lnTo>
                    <a:pt x="685800" y="304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14944" y="612673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249809"/>
                  </a:moveTo>
                  <a:lnTo>
                    <a:pt x="0" y="249809"/>
                  </a:lnTo>
                  <a:lnTo>
                    <a:pt x="0" y="307695"/>
                  </a:lnTo>
                  <a:lnTo>
                    <a:pt x="140208" y="307695"/>
                  </a:lnTo>
                  <a:lnTo>
                    <a:pt x="140208" y="249809"/>
                  </a:lnTo>
                  <a:close/>
                </a:path>
                <a:path w="685800" h="307975">
                  <a:moveTo>
                    <a:pt x="393192" y="127889"/>
                  </a:moveTo>
                  <a:lnTo>
                    <a:pt x="252984" y="127889"/>
                  </a:lnTo>
                  <a:lnTo>
                    <a:pt x="252984" y="185775"/>
                  </a:lnTo>
                  <a:lnTo>
                    <a:pt x="393192" y="185775"/>
                  </a:lnTo>
                  <a:lnTo>
                    <a:pt x="393192" y="127889"/>
                  </a:lnTo>
                  <a:close/>
                </a:path>
                <a:path w="685800" h="307975">
                  <a:moveTo>
                    <a:pt x="679704" y="246761"/>
                  </a:moveTo>
                  <a:lnTo>
                    <a:pt x="222504" y="246761"/>
                  </a:lnTo>
                  <a:lnTo>
                    <a:pt x="222504" y="304647"/>
                  </a:lnTo>
                  <a:lnTo>
                    <a:pt x="679704" y="304647"/>
                  </a:lnTo>
                  <a:lnTo>
                    <a:pt x="679704" y="246761"/>
                  </a:lnTo>
                  <a:close/>
                </a:path>
                <a:path w="685800" h="307975">
                  <a:moveTo>
                    <a:pt x="682752" y="124841"/>
                  </a:moveTo>
                  <a:lnTo>
                    <a:pt x="460248" y="124841"/>
                  </a:lnTo>
                  <a:lnTo>
                    <a:pt x="460248" y="182727"/>
                  </a:lnTo>
                  <a:lnTo>
                    <a:pt x="682752" y="182727"/>
                  </a:lnTo>
                  <a:lnTo>
                    <a:pt x="682752" y="124841"/>
                  </a:lnTo>
                  <a:close/>
                </a:path>
                <a:path w="685800" h="307975">
                  <a:moveTo>
                    <a:pt x="685774" y="0"/>
                  </a:moveTo>
                  <a:lnTo>
                    <a:pt x="545592" y="0"/>
                  </a:lnTo>
                  <a:lnTo>
                    <a:pt x="545592" y="57886"/>
                  </a:lnTo>
                  <a:lnTo>
                    <a:pt x="685774" y="57886"/>
                  </a:lnTo>
                  <a:lnTo>
                    <a:pt x="685774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01587" y="1201674"/>
          <a:ext cx="8644889" cy="5391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1.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Чтение</a:t>
                      </a:r>
                      <a:r>
                        <a:rPr sz="1800" b="1" spc="-8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800" spc="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800" spc="-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анализ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их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проблематики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95250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(см.</a:t>
                      </a:r>
                      <a:r>
                        <a:rPr sz="1800" spc="2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сборник</a:t>
                      </a:r>
                      <a:r>
                        <a:rPr sz="1800" spc="2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800" spc="204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небольшого</a:t>
                      </a:r>
                      <a:r>
                        <a:rPr sz="1800" spc="24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объема</a:t>
                      </a:r>
                      <a:r>
                        <a:rPr sz="1800" spc="2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800" spc="19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сайте</a:t>
                      </a:r>
                      <a:r>
                        <a:rPr sz="1800" spc="2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ИРО).</a:t>
                      </a:r>
                      <a:r>
                        <a:rPr sz="1800" spc="19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Использование </a:t>
                      </a:r>
                      <a:r>
                        <a:rPr sz="1800" spc="-39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актуальных</a:t>
                      </a:r>
                      <a:r>
                        <a:rPr sz="1800" spc="-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читательских стратегий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приемов.</a:t>
                      </a:r>
                      <a:r>
                        <a:rPr sz="1800" spc="-4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Ведение</a:t>
                      </a:r>
                      <a:r>
                        <a:rPr sz="1800" spc="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«золотых</a:t>
                      </a:r>
                      <a:r>
                        <a:rPr sz="1800" spc="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тетрадей».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098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Словарная</a:t>
                      </a:r>
                      <a:r>
                        <a:rPr sz="1800" spc="-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800" spc="-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ключевыми</a:t>
                      </a:r>
                      <a:r>
                        <a:rPr sz="1800" b="1" spc="-5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понятиями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Привлечение</a:t>
                      </a:r>
                      <a:r>
                        <a:rPr sz="1800" spc="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пословиц</a:t>
                      </a:r>
                      <a:r>
                        <a:rPr sz="1800" spc="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афоризмов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отработки</a:t>
                      </a:r>
                      <a:r>
                        <a:rPr sz="1800" spc="4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ключевых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понятий.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DC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380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Использование</a:t>
                      </a:r>
                      <a:r>
                        <a:rPr sz="1800" spc="-5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тем</a:t>
                      </a:r>
                      <a:r>
                        <a:rPr sz="1800" spc="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прошлых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лет</a:t>
                      </a:r>
                      <a:r>
                        <a:rPr sz="1800" spc="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проведения</a:t>
                      </a:r>
                      <a:r>
                        <a:rPr sz="1800" spc="4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понятийного</a:t>
                      </a:r>
                      <a:r>
                        <a:rPr sz="1800" b="1" spc="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анализа</a:t>
                      </a:r>
                      <a:r>
                        <a:rPr sz="1800" b="1" spc="-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4.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3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Создание</a:t>
                      </a:r>
                      <a:r>
                        <a:rPr sz="1800" spc="3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графических</a:t>
                      </a:r>
                      <a:r>
                        <a:rPr sz="1800" b="1" spc="29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моделей</a:t>
                      </a:r>
                      <a:r>
                        <a:rPr sz="1800" b="1" spc="3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при</a:t>
                      </a:r>
                      <a:r>
                        <a:rPr sz="1800" spc="34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составлении</a:t>
                      </a:r>
                      <a:r>
                        <a:rPr sz="1800" spc="34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плана</a:t>
                      </a:r>
                      <a:r>
                        <a:rPr sz="1800" b="1" spc="29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сочинения</a:t>
                      </a:r>
                      <a:r>
                        <a:rPr sz="1800" spc="3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(стратегия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38735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«Фишбоун»,</a:t>
                      </a:r>
                      <a:r>
                        <a:rPr sz="1800" spc="-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таблицы,</a:t>
                      </a:r>
                      <a:r>
                        <a:rPr sz="1800" spc="-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кластеры,</a:t>
                      </a:r>
                      <a:r>
                        <a:rPr sz="1800" spc="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карты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понятий,</a:t>
                      </a:r>
                      <a:r>
                        <a:rPr sz="1800" spc="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сравнительные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диаграммы</a:t>
                      </a:r>
                      <a:r>
                        <a:rPr sz="1800" spc="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 </a:t>
                      </a:r>
                      <a:r>
                        <a:rPr sz="1800" spc="-39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др.)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971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5.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Написание</a:t>
                      </a:r>
                      <a:r>
                        <a:rPr sz="1800" spc="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письменных</a:t>
                      </a:r>
                      <a:r>
                        <a:rPr sz="1800" b="1" spc="-4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ответов</a:t>
                      </a:r>
                      <a:r>
                        <a:rPr sz="1800" b="1" spc="-5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по структуре</a:t>
                      </a:r>
                      <a:r>
                        <a:rPr sz="1800" spc="-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«тезис</a:t>
                      </a:r>
                      <a:r>
                        <a:rPr sz="1800" spc="39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800" spc="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800" spc="36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аргумент»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метапредметном</a:t>
                      </a:r>
                      <a:r>
                        <a:rPr sz="1800" b="1" i="1" spc="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формате.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538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6.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3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Составление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планов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сочинений</a:t>
                      </a:r>
                      <a:r>
                        <a:rPr sz="1800" spc="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spc="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написанием</a:t>
                      </a:r>
                      <a:r>
                        <a:rPr sz="1800" spc="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отдельных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частей.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6996">
                <a:tc>
                  <a:txBody>
                    <a:bodyPr/>
                    <a:lstStyle/>
                    <a:p>
                      <a:pPr marR="148590" algn="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7.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447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Обучение</a:t>
                      </a:r>
                      <a:r>
                        <a:rPr sz="1800" spc="5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навыкам</a:t>
                      </a:r>
                      <a:r>
                        <a:rPr sz="1800" spc="4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редактирования</a:t>
                      </a:r>
                      <a:r>
                        <a:rPr sz="1800" b="1" spc="5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(дописать,</a:t>
                      </a:r>
                      <a:r>
                        <a:rPr sz="1800" spc="9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изменить</a:t>
                      </a:r>
                      <a:r>
                        <a:rPr sz="1800" spc="1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часть</a:t>
                      </a:r>
                      <a:r>
                        <a:rPr sz="1800" spc="1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8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др.).</a:t>
                      </a:r>
                      <a:r>
                        <a:rPr sz="1800" spc="1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Неудачно </a:t>
                      </a:r>
                      <a:r>
                        <a:rPr sz="1800" spc="-39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выполненная</a:t>
                      </a:r>
                      <a:r>
                        <a:rPr sz="1800" spc="-3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800" spc="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обязательно</a:t>
                      </a:r>
                      <a:r>
                        <a:rPr sz="1800" spc="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переписывается.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49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8.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3E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5090">
                        <a:lnSpc>
                          <a:spcPct val="100000"/>
                        </a:lnSpc>
                        <a:spcBef>
                          <a:spcPts val="150"/>
                        </a:spcBef>
                        <a:tabLst>
                          <a:tab pos="1697989" algn="l"/>
                          <a:tab pos="2915920" algn="l"/>
                          <a:tab pos="4278630" algn="l"/>
                          <a:tab pos="5501005" algn="l"/>
                          <a:tab pos="6570980" algn="l"/>
                          <a:tab pos="7811770" algn="l"/>
                        </a:tabLst>
                      </a:pP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От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лежив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ние	</a:t>
                      </a:r>
                      <a:r>
                        <a:rPr sz="1800" b="1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динам</a:t>
                      </a:r>
                      <a:r>
                        <a:rPr sz="1800" b="1" spc="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b="1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ки	</a:t>
                      </a:r>
                      <a:r>
                        <a:rPr sz="1800" b="1" spc="-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ре</a:t>
                      </a:r>
                      <a:r>
                        <a:rPr sz="1800" b="1" spc="-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зул</a:t>
                      </a:r>
                      <a:r>
                        <a:rPr sz="1800" b="1" spc="-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ьт</a:t>
                      </a:r>
                      <a:r>
                        <a:rPr sz="1800" b="1" spc="-2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800" b="1" spc="-3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-2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800" b="1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в	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напи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ания	</a:t>
                      </a:r>
                      <a:r>
                        <a:rPr sz="1800" spc="-1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итоговы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х	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оч</a:t>
                      </a:r>
                      <a:r>
                        <a:rPr sz="1800" spc="-1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нений	</a:t>
                      </a:r>
                      <a:r>
                        <a:rPr sz="1800" spc="-5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по  </a:t>
                      </a:r>
                      <a:r>
                        <a:rPr sz="1800" dirty="0">
                          <a:solidFill>
                            <a:srgbClr val="1F3862"/>
                          </a:solidFill>
                          <a:latin typeface="Calibri"/>
                          <a:cs typeface="Calibri"/>
                        </a:rPr>
                        <a:t>критериям.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73167"/>
            <a:ext cx="9144000" cy="941705"/>
          </a:xfrm>
          <a:custGeom>
            <a:avLst/>
            <a:gdLst/>
            <a:ahLst/>
            <a:cxnLst/>
            <a:rect l="l" t="t" r="r" b="b"/>
            <a:pathLst>
              <a:path w="9144000" h="941704">
                <a:moveTo>
                  <a:pt x="9144000" y="0"/>
                </a:moveTo>
                <a:lnTo>
                  <a:pt x="0" y="0"/>
                </a:lnTo>
                <a:lnTo>
                  <a:pt x="0" y="941324"/>
                </a:lnTo>
                <a:lnTo>
                  <a:pt x="9144000" y="941324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1207" y="0"/>
            <a:ext cx="9144000" cy="1917064"/>
          </a:xfrm>
          <a:custGeom>
            <a:avLst/>
            <a:gdLst/>
            <a:ahLst/>
            <a:cxnLst/>
            <a:rect l="l" t="t" r="r" b="b"/>
            <a:pathLst>
              <a:path w="9144000" h="1917064">
                <a:moveTo>
                  <a:pt x="9144000" y="0"/>
                </a:moveTo>
                <a:lnTo>
                  <a:pt x="0" y="0"/>
                </a:lnTo>
                <a:lnTo>
                  <a:pt x="0" y="1916684"/>
                </a:lnTo>
                <a:lnTo>
                  <a:pt x="9144000" y="191668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88566" y="0"/>
            <a:ext cx="51644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" marR="5080" indent="-59690">
              <a:lnSpc>
                <a:spcPct val="100000"/>
              </a:lnSpc>
              <a:spcBef>
                <a:spcPts val="95"/>
              </a:spcBef>
            </a:pPr>
            <a:r>
              <a:rPr sz="4000" b="0" spc="-35" dirty="0">
                <a:solidFill>
                  <a:srgbClr val="FFFFFF"/>
                </a:solidFill>
                <a:latin typeface="Calibri"/>
                <a:cs typeface="Calibri"/>
              </a:rPr>
              <a:t>Родительское </a:t>
            </a:r>
            <a:r>
              <a:rPr sz="4000" b="0" spc="-5" dirty="0" err="1">
                <a:solidFill>
                  <a:srgbClr val="FFFFFF"/>
                </a:solidFill>
                <a:latin typeface="Calibri"/>
                <a:cs typeface="Calibri"/>
              </a:rPr>
              <a:t>собрание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8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ru-RU" sz="4000" b="0" spc="-5" dirty="0" smtClean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4000" b="0" spc="-3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учебный</a:t>
            </a:r>
            <a:r>
              <a:rPr sz="4000" b="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60" dirty="0">
                <a:solidFill>
                  <a:srgbClr val="FFFFFF"/>
                </a:solidFill>
                <a:latin typeface="Calibri"/>
                <a:cs typeface="Calibri"/>
              </a:rPr>
              <a:t>год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17192"/>
            <a:ext cx="9144000" cy="315595"/>
          </a:xfrm>
          <a:custGeom>
            <a:avLst/>
            <a:gdLst/>
            <a:ahLst/>
            <a:cxnLst/>
            <a:rect l="l" t="t" r="r" b="b"/>
            <a:pathLst>
              <a:path w="9144000" h="315594">
                <a:moveTo>
                  <a:pt x="9144000" y="0"/>
                </a:moveTo>
                <a:lnTo>
                  <a:pt x="0" y="0"/>
                </a:lnTo>
                <a:lnTo>
                  <a:pt x="0" y="315467"/>
                </a:lnTo>
                <a:lnTo>
                  <a:pt x="9144000" y="315467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5714996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3000"/>
                </a:lnTo>
                <a:lnTo>
                  <a:pt x="9144000" y="1143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40407" y="2997834"/>
            <a:ext cx="4741545" cy="1136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Всем</a:t>
            </a:r>
            <a:r>
              <a:rPr sz="24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344762"/>
                </a:solidFill>
                <a:latin typeface="Calibri"/>
                <a:cs typeface="Calibri"/>
              </a:rPr>
              <a:t>выпускникам</a:t>
            </a:r>
            <a:r>
              <a:rPr sz="2400" b="1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успешной</a:t>
            </a:r>
            <a:r>
              <a:rPr sz="2400" b="1" spc="-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сдачи </a:t>
            </a:r>
            <a:r>
              <a:rPr sz="2400" b="1" spc="-5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2400" b="1" spc="-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сочинения!</a:t>
            </a:r>
            <a:endParaRPr sz="240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Всем</a:t>
            </a:r>
            <a:r>
              <a:rPr sz="2400" b="1" spc="-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40" dirty="0">
                <a:solidFill>
                  <a:srgbClr val="344762"/>
                </a:solidFill>
                <a:latin typeface="Calibri"/>
                <a:cs typeface="Calibri"/>
              </a:rPr>
              <a:t>–ЗАЧЁТ!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</a:t>
            </a:r>
            <a:r>
              <a:rPr lang="ru-RU" dirty="0" smtClean="0">
                <a:solidFill>
                  <a:srgbClr val="FFFFFF"/>
                </a:solidFill>
                <a:latin typeface="Calibri"/>
                <a:cs typeface="Calibri"/>
              </a:rPr>
              <a:t>(ИЗЛОЖЕНИЯ</a:t>
            </a: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2577629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spc="-40" dirty="0" smtClean="0">
                <a:solidFill>
                  <a:srgbClr val="344762"/>
                </a:solidFill>
                <a:latin typeface="Calibri"/>
                <a:cs typeface="Calibri"/>
              </a:rPr>
              <a:t>Вход с 9:00 по местному времени </a:t>
            </a:r>
            <a:r>
              <a:rPr lang="ru-RU" sz="2000" b="1" dirty="0" smtClean="0">
                <a:cs typeface="Calibri"/>
              </a:rPr>
              <a:t>по </a:t>
            </a:r>
            <a:r>
              <a:rPr lang="ru-RU" sz="2000" b="1" dirty="0">
                <a:cs typeface="Calibri"/>
              </a:rPr>
              <a:t>документам, удостоверяющим  личность  (черные </a:t>
            </a:r>
            <a:r>
              <a:rPr lang="ru-RU" sz="2000" b="1" dirty="0" err="1">
                <a:cs typeface="Calibri"/>
              </a:rPr>
              <a:t>гелевые</a:t>
            </a:r>
            <a:r>
              <a:rPr lang="ru-RU" sz="2000" b="1" dirty="0">
                <a:cs typeface="Calibri"/>
              </a:rPr>
              <a:t> ручки!!!!)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Участники итогового сочинения  рассаживаются за рабочие столы в учебном кабинете в произвольном порядке (по одному человеку за рабочий стол).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Во время проведения итогового сочинения (изложения) в учебном кабинете должны присутствовать не менее двух членов комиссии образовательной организации по проведению итогового сочинения</a:t>
            </a:r>
            <a:r>
              <a:rPr lang="ru-RU" sz="2000" b="1" dirty="0" smtClean="0">
                <a:cs typeface="Calibri"/>
              </a:rPr>
              <a:t>.</a:t>
            </a:r>
            <a:endParaRPr lang="ru-RU" sz="2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862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</a:t>
            </a:r>
            <a:r>
              <a:rPr lang="ru-RU" dirty="0" smtClean="0">
                <a:solidFill>
                  <a:srgbClr val="FFFFFF"/>
                </a:solidFill>
                <a:latin typeface="Calibri"/>
                <a:cs typeface="Calibri"/>
              </a:rPr>
              <a:t>(ИЗЛОЖЕНИЯ</a:t>
            </a: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4578176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dirty="0" smtClean="0">
                <a:cs typeface="Calibri"/>
              </a:rPr>
              <a:t>.</a:t>
            </a:r>
            <a:endParaRPr lang="ru-RU" sz="2000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Итоговое сочинение начинается в 10.00 по местному времени.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Если участник итогового сочинения (изложения) опоздал, он допускается к написанию итогового сочинения  при этом время окончания написания итогового сочинения не продлевается.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Повторный общий инструктаж для опоздавших участников не проводится. Члены комиссии образовательной организации по проведению сочинения (изложения) предоставляют необходимую информацию для заполнения регистрационных полей бланков сочинения (изложения).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Участники имеют право пользоваться черновиками, орфографическими словарями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lang="ru-RU" sz="2000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1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se_32851_334239_32769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48768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70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se_32851_334239_32773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54864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350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</a:t>
            </a:r>
            <a:r>
              <a:rPr lang="ru-RU" dirty="0" smtClean="0">
                <a:solidFill>
                  <a:srgbClr val="FFFFFF"/>
                </a:solidFill>
                <a:latin typeface="Calibri"/>
                <a:cs typeface="Calibri"/>
              </a:rPr>
              <a:t>(ИЗЛОЖЕНИЯ</a:t>
            </a: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4501232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dirty="0" smtClean="0">
                <a:cs typeface="Calibri"/>
              </a:rPr>
              <a:t>.</a:t>
            </a:r>
            <a:endParaRPr lang="ru-RU" sz="2000" dirty="0"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На столах: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Бланк регистрации, бланки записи ответов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Ручка (</a:t>
            </a:r>
            <a:r>
              <a:rPr lang="ru-RU" sz="2000" b="1" dirty="0" err="1" smtClean="0">
                <a:cs typeface="Calibri"/>
              </a:rPr>
              <a:t>гелевая</a:t>
            </a:r>
            <a:r>
              <a:rPr lang="ru-RU" sz="2000" b="1" dirty="0" smtClean="0">
                <a:cs typeface="Calibri"/>
              </a:rPr>
              <a:t> или капиллярная с чернилами черного цвета)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Документ, удостоверяющий личность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Орфографический словарь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Лекарства и питание (при необходимости)*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Продукты питания*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Инструкция для участников итогового сочинения (изложения)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Черновики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Специальные технические средства*</a:t>
            </a:r>
            <a:endParaRPr lang="ru-RU" sz="2000" b="1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lang="ru-RU" sz="2000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491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</a:t>
            </a:r>
            <a:r>
              <a:rPr lang="ru-RU" dirty="0" smtClean="0">
                <a:solidFill>
                  <a:srgbClr val="FFFFFF"/>
                </a:solidFill>
                <a:latin typeface="Calibri"/>
                <a:cs typeface="Calibri"/>
              </a:rPr>
              <a:t>(ИЗЛОЖЕНИЯ</a:t>
            </a: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3793346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dirty="0" smtClean="0">
                <a:cs typeface="Calibri"/>
              </a:rPr>
              <a:t>.</a:t>
            </a:r>
            <a:endParaRPr lang="ru-RU" sz="2000" dirty="0"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cs typeface="Calibri"/>
              </a:rPr>
              <a:t>ЗАПРЕЩЕНО ИМЕТЬ ПРИ СЕБЕ: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средства связи, фото-, аудио- и видеоаппаратуру,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справочные материалы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письменные заметки </a:t>
            </a:r>
            <a:endParaRPr lang="ru-RU" sz="2000" b="1" dirty="0"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иные средства хранения и передачи информации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собственные орфографические и (или) толковые словари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 smtClean="0">
                <a:cs typeface="Calibri"/>
              </a:rPr>
              <a:t>пользоваться текстами литературного материала (художественные произведения, дневники, мемуары, публицистика, другие литературные источники)</a:t>
            </a:r>
            <a:endParaRPr lang="ru-RU" sz="2000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203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15695"/>
          </a:xfrm>
          <a:custGeom>
            <a:avLst/>
            <a:gdLst/>
            <a:ahLst/>
            <a:cxnLst/>
            <a:rect l="l" t="t" r="r" b="b"/>
            <a:pathLst>
              <a:path w="9144000" h="1115695">
                <a:moveTo>
                  <a:pt x="9144000" y="0"/>
                </a:moveTo>
                <a:lnTo>
                  <a:pt x="0" y="0"/>
                </a:lnTo>
                <a:lnTo>
                  <a:pt x="0" y="1115440"/>
                </a:lnTo>
                <a:lnTo>
                  <a:pt x="9144000" y="1115440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8011" y="196722"/>
            <a:ext cx="5739765" cy="62230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2290"/>
              </a:lnSpc>
              <a:spcBef>
                <a:spcPts val="270"/>
              </a:spcBef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КРИТЕРИИ</a:t>
            </a:r>
            <a:r>
              <a:rPr sz="2000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ОЦЕНИВАНИЯ</a:t>
            </a:r>
            <a:r>
              <a:rPr sz="20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ИТОГОВОГО</a:t>
            </a:r>
            <a:r>
              <a:rPr sz="2000" spc="3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СОЧИНЕНИЯ </a:t>
            </a:r>
            <a:r>
              <a:rPr sz="2000" spc="-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 smtClean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z="2000" spc="-10" dirty="0" smtClean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2000" spc="-10" dirty="0" smtClean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ru-RU" sz="2000" spc="-10" dirty="0" smtClean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2000" spc="-4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УЧЕБНОМ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ГОДУ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76754" y="1337817"/>
            <a:ext cx="4203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Объё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8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800" b="1" spc="-3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3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4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нен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я </a:t>
            </a:r>
            <a:r>
              <a:rPr sz="1800" b="1" spc="-1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100" b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м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ен</a:t>
            </a:r>
            <a:r>
              <a:rPr sz="1100" b="1" spc="-10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1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Calibri"/>
                <a:cs typeface="Calibri"/>
              </a:rPr>
              <a:t>25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0</a:t>
            </a:r>
            <a:r>
              <a:rPr sz="1100" b="1" spc="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л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ов)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3707" y="1785873"/>
            <a:ext cx="5155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Самостоятельность</a:t>
            </a:r>
            <a:r>
              <a:rPr sz="18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написания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итогового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2861" y="2225043"/>
          <a:ext cx="9104629" cy="1397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5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9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59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Критерий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E65E52"/>
                    </a:solidFill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от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3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3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4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(ори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ц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b="1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ем</a:t>
                      </a:r>
                      <a:r>
                        <a:rPr sz="1200" b="1" spc="-5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spc="-5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ап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ни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!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6675" marB="0">
                    <a:lnT w="38100">
                      <a:solidFill>
                        <a:srgbClr val="E6E6E6"/>
                      </a:solidFill>
                      <a:prstDash val="solid"/>
                    </a:lnT>
                    <a:lnB w="38100">
                      <a:solidFill>
                        <a:srgbClr val="E6E6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10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969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E65E5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Аргументация.</a:t>
                      </a:r>
                      <a:r>
                        <a:rPr sz="1800" b="1" spc="-5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Привлечение</a:t>
                      </a:r>
                      <a:r>
                        <a:rPr sz="1800" b="1" spc="-8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литературного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материала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(достаточно</a:t>
                      </a:r>
                      <a:r>
                        <a:rPr sz="12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литературного</a:t>
                      </a:r>
                      <a:r>
                        <a:rPr sz="1200" b="1" spc="23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источника</a:t>
                      </a:r>
                      <a:r>
                        <a:rPr sz="12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spc="4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многообразие</a:t>
                      </a:r>
                      <a:r>
                        <a:rPr sz="1200" b="1" spc="-6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жанрово-стилевой</a:t>
                      </a:r>
                      <a:r>
                        <a:rPr sz="1200" b="1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принадлежности</a:t>
                      </a:r>
                      <a:r>
                        <a:rPr sz="1200" b="1" spc="-5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текстов)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Композиция</a:t>
                      </a:r>
                      <a:r>
                        <a:rPr sz="1800" b="1" spc="-6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b="1" spc="-2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логика</a:t>
                      </a:r>
                      <a:r>
                        <a:rPr sz="1800" b="1" spc="-3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рассуждения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1915" marB="0">
                    <a:lnT w="38100">
                      <a:solidFill>
                        <a:srgbClr val="E6E6E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54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T w="53975">
                      <a:solidFill>
                        <a:srgbClr val="FFFFFF"/>
                      </a:solidFill>
                      <a:prstDash val="solid"/>
                    </a:lnT>
                    <a:solidFill>
                      <a:srgbClr val="34476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T w="38100">
                      <a:solidFill>
                        <a:srgbClr val="E6E6E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9623" y="1764792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041" y="0"/>
                </a:moveTo>
                <a:lnTo>
                  <a:pt x="0" y="0"/>
                </a:lnTo>
                <a:lnTo>
                  <a:pt x="0" y="432562"/>
                </a:lnTo>
                <a:lnTo>
                  <a:pt x="1725041" y="432562"/>
                </a:lnTo>
                <a:lnTo>
                  <a:pt x="1725041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1833" y="1784731"/>
            <a:ext cx="14897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3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еб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ов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ни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3707" y="3734816"/>
            <a:ext cx="2709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аче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ст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во</a:t>
            </a:r>
            <a:r>
              <a:rPr sz="18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пи</a:t>
            </a:r>
            <a:r>
              <a:rPr sz="1800" b="1" spc="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ьм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но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й</a:t>
            </a:r>
            <a:r>
              <a:rPr sz="18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ре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чи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960" y="3685032"/>
            <a:ext cx="1710055" cy="466725"/>
          </a:xfrm>
          <a:prstGeom prst="rect">
            <a:avLst/>
          </a:prstGeom>
          <a:solidFill>
            <a:srgbClr val="344762"/>
          </a:solidFill>
        </p:spPr>
        <p:txBody>
          <a:bodyPr vert="horz" wrap="square" lIns="0" tIns="32384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254"/>
              </a:spcBef>
            </a:pP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79802" y="4203572"/>
            <a:ext cx="1248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344762"/>
                </a:solidFill>
                <a:latin typeface="Calibri"/>
                <a:cs typeface="Calibri"/>
              </a:rPr>
              <a:t>Грамотность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960" y="4151376"/>
            <a:ext cx="1710055" cy="433070"/>
          </a:xfrm>
          <a:prstGeom prst="rect">
            <a:avLst/>
          </a:prstGeom>
          <a:solidFill>
            <a:srgbClr val="344762"/>
          </a:solidFill>
        </p:spPr>
        <p:txBody>
          <a:bodyPr vert="horz" wrap="square" lIns="0" tIns="34290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27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Кри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ри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й</a:t>
            </a:r>
            <a:r>
              <a:rPr sz="20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28800" y="4111513"/>
            <a:ext cx="7315200" cy="33655"/>
          </a:xfrm>
          <a:custGeom>
            <a:avLst/>
            <a:gdLst/>
            <a:ahLst/>
            <a:cxnLst/>
            <a:rect l="l" t="t" r="r" b="b"/>
            <a:pathLst>
              <a:path w="7315200" h="33654">
                <a:moveTo>
                  <a:pt x="7314692" y="0"/>
                </a:moveTo>
                <a:lnTo>
                  <a:pt x="0" y="0"/>
                </a:lnTo>
                <a:lnTo>
                  <a:pt x="0" y="33512"/>
                </a:lnTo>
                <a:lnTo>
                  <a:pt x="7314692" y="33512"/>
                </a:lnTo>
                <a:lnTo>
                  <a:pt x="7314692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04416" y="1716027"/>
            <a:ext cx="7339330" cy="36830"/>
          </a:xfrm>
          <a:custGeom>
            <a:avLst/>
            <a:gdLst/>
            <a:ahLst/>
            <a:cxnLst/>
            <a:rect l="l" t="t" r="r" b="b"/>
            <a:pathLst>
              <a:path w="7339330" h="36830">
                <a:moveTo>
                  <a:pt x="7339076" y="0"/>
                </a:moveTo>
                <a:lnTo>
                  <a:pt x="0" y="0"/>
                </a:lnTo>
                <a:lnTo>
                  <a:pt x="0" y="36572"/>
                </a:lnTo>
                <a:lnTo>
                  <a:pt x="7339076" y="36572"/>
                </a:lnTo>
                <a:lnTo>
                  <a:pt x="7339076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34895" y="3642105"/>
            <a:ext cx="7308850" cy="33655"/>
          </a:xfrm>
          <a:custGeom>
            <a:avLst/>
            <a:gdLst/>
            <a:ahLst/>
            <a:cxnLst/>
            <a:rect l="l" t="t" r="r" b="b"/>
            <a:pathLst>
              <a:path w="7308850" h="33654">
                <a:moveTo>
                  <a:pt x="7308596" y="0"/>
                </a:moveTo>
                <a:lnTo>
                  <a:pt x="0" y="0"/>
                </a:lnTo>
                <a:lnTo>
                  <a:pt x="0" y="33528"/>
                </a:lnTo>
                <a:lnTo>
                  <a:pt x="7308596" y="33528"/>
                </a:lnTo>
                <a:lnTo>
                  <a:pt x="7308596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0960" y="4669535"/>
            <a:ext cx="4511040" cy="1974850"/>
          </a:xfrm>
          <a:prstGeom prst="rect">
            <a:avLst/>
          </a:prstGeom>
          <a:solidFill>
            <a:srgbClr val="F7CCC7"/>
          </a:solidFill>
        </p:spPr>
        <p:txBody>
          <a:bodyPr vert="horz" wrap="square" lIns="0" tIns="109855" rIns="0" bIns="0" rtlCol="0">
            <a:spAutoFit/>
          </a:bodyPr>
          <a:lstStyle/>
          <a:p>
            <a:pPr marL="180975" marR="440690">
              <a:lnSpc>
                <a:spcPts val="1500"/>
              </a:lnSpc>
              <a:spcBef>
                <a:spcPts val="865"/>
              </a:spcBef>
            </a:pP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К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проверке </a:t>
            </a:r>
            <a:r>
              <a:rPr sz="1400" b="1" spc="-5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критериям допускаются сочинения, </a:t>
            </a:r>
            <a:r>
              <a:rPr sz="1400" b="1" spc="-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соо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ве</a:t>
            </a:r>
            <a:r>
              <a:rPr sz="1400" b="1" spc="-2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400" b="1" spc="-2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400" b="1" spc="-2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ющи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400" b="1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треб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ни</a:t>
            </a:r>
            <a:r>
              <a:rPr sz="1400" b="1" spc="-5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4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1 и</a:t>
            </a:r>
            <a:r>
              <a:rPr sz="14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20" dirty="0">
                <a:solidFill>
                  <a:srgbClr val="344762"/>
                </a:solidFill>
                <a:latin typeface="Calibri"/>
                <a:cs typeface="Calibri"/>
              </a:rPr>
              <a:t>2.</a:t>
            </a:r>
            <a:endParaRPr sz="1400">
              <a:latin typeface="Calibri"/>
              <a:cs typeface="Calibri"/>
            </a:endParaRPr>
          </a:p>
          <a:p>
            <a:pPr marL="180975">
              <a:lnSpc>
                <a:spcPts val="1310"/>
              </a:lnSpc>
            </a:pP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Критерии</a:t>
            </a:r>
            <a:r>
              <a:rPr sz="14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1</a:t>
            </a:r>
            <a:r>
              <a:rPr sz="14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4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2 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являются</a:t>
            </a:r>
            <a:r>
              <a:rPr sz="14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основными.</a:t>
            </a:r>
            <a:endParaRPr sz="1400">
              <a:latin typeface="Calibri"/>
              <a:cs typeface="Calibri"/>
            </a:endParaRPr>
          </a:p>
          <a:p>
            <a:pPr marL="180975" marR="142240">
              <a:lnSpc>
                <a:spcPct val="91000"/>
              </a:lnSpc>
              <a:spcBef>
                <a:spcPts val="50"/>
              </a:spcBef>
            </a:pP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Для </a:t>
            </a:r>
            <a:r>
              <a:rPr sz="1400" b="1" spc="-20" dirty="0">
                <a:solidFill>
                  <a:srgbClr val="C00000"/>
                </a:solidFill>
                <a:latin typeface="Calibri"/>
                <a:cs typeface="Calibri"/>
              </a:rPr>
              <a:t>получения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«зачёта»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за </a:t>
            </a:r>
            <a:r>
              <a:rPr sz="1400" b="1" spc="-15" dirty="0">
                <a:solidFill>
                  <a:srgbClr val="C00000"/>
                </a:solidFill>
                <a:latin typeface="Calibri"/>
                <a:cs typeface="Calibri"/>
              </a:rPr>
              <a:t>итоговое сочинение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необходимо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получить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«зачёт»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критериям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1 и 2 </a:t>
            </a:r>
            <a:r>
              <a:rPr sz="14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(выставление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«незачета»</a:t>
            </a:r>
            <a:r>
              <a:rPr sz="14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одному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этих</a:t>
            </a:r>
            <a:r>
              <a:rPr sz="14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критериев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автоматически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ведет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к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«незачёту» за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работу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целом),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а </a:t>
            </a:r>
            <a:r>
              <a:rPr sz="1400" spc="-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также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дополнительно</a:t>
            </a:r>
            <a:r>
              <a:rPr sz="14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«зачёт»</a:t>
            </a:r>
            <a:r>
              <a:rPr sz="14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 одному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других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критериев.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645152" y="4669535"/>
            <a:ext cx="4438015" cy="1962785"/>
          </a:xfrm>
          <a:custGeom>
            <a:avLst/>
            <a:gdLst/>
            <a:ahLst/>
            <a:cxnLst/>
            <a:rect l="l" t="t" r="r" b="b"/>
            <a:pathLst>
              <a:path w="4438015" h="1962784">
                <a:moveTo>
                  <a:pt x="4437761" y="0"/>
                </a:moveTo>
                <a:lnTo>
                  <a:pt x="0" y="0"/>
                </a:lnTo>
                <a:lnTo>
                  <a:pt x="0" y="1962404"/>
                </a:lnTo>
                <a:lnTo>
                  <a:pt x="4437761" y="1962404"/>
                </a:lnTo>
                <a:lnTo>
                  <a:pt x="4437761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13172" y="4684267"/>
            <a:ext cx="4055110" cy="18662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40">
              <a:lnSpc>
                <a:spcPct val="100000"/>
              </a:lnSpc>
              <a:spcBef>
                <a:spcPts val="105"/>
              </a:spcBef>
            </a:pP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Участники</a:t>
            </a:r>
            <a:r>
              <a:rPr sz="1350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2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135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135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могут</a:t>
            </a:r>
            <a:r>
              <a:rPr sz="135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ориентироваться </a:t>
            </a:r>
            <a:r>
              <a:rPr sz="1350" spc="-2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требования </a:t>
            </a:r>
            <a:r>
              <a:rPr sz="1350" b="1" dirty="0">
                <a:solidFill>
                  <a:srgbClr val="344762"/>
                </a:solidFill>
                <a:latin typeface="Calibri"/>
                <a:cs typeface="Calibri"/>
              </a:rPr>
              <a:t>не </a:t>
            </a:r>
            <a:r>
              <a:rPr sz="1350" b="1" spc="-20" dirty="0">
                <a:solidFill>
                  <a:srgbClr val="344762"/>
                </a:solidFill>
                <a:latin typeface="Calibri"/>
                <a:cs typeface="Calibri"/>
              </a:rPr>
              <a:t>только школьных </a:t>
            </a:r>
            <a:r>
              <a:rPr sz="1350" b="1" spc="-10" dirty="0">
                <a:solidFill>
                  <a:srgbClr val="344762"/>
                </a:solidFill>
                <a:latin typeface="Calibri"/>
                <a:cs typeface="Calibri"/>
              </a:rPr>
              <a:t>критериев, </a:t>
            </a:r>
            <a:r>
              <a:rPr sz="1350" b="1" dirty="0">
                <a:solidFill>
                  <a:srgbClr val="344762"/>
                </a:solidFill>
                <a:latin typeface="Calibri"/>
                <a:cs typeface="Calibri"/>
              </a:rPr>
              <a:t>но и </a:t>
            </a:r>
            <a:r>
              <a:rPr sz="135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b="1" spc="-10" dirty="0">
                <a:solidFill>
                  <a:srgbClr val="344762"/>
                </a:solidFill>
                <a:latin typeface="Calibri"/>
                <a:cs typeface="Calibri"/>
              </a:rPr>
              <a:t>вузовских</a:t>
            </a:r>
            <a:r>
              <a:rPr sz="1350" b="1" spc="-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endParaRPr sz="1350">
              <a:latin typeface="Calibri"/>
              <a:cs typeface="Calibri"/>
            </a:endParaRPr>
          </a:p>
          <a:p>
            <a:pPr marL="15240">
              <a:lnSpc>
                <a:spcPts val="1600"/>
              </a:lnSpc>
            </a:pPr>
            <a:r>
              <a:rPr sz="1350" b="1" spc="-20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з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м</a:t>
            </a:r>
            <a:r>
              <a:rPr sz="1350" b="1" spc="-25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ж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350" b="1" spc="-20" dirty="0">
                <a:solidFill>
                  <a:srgbClr val="C00000"/>
                </a:solidFill>
                <a:latin typeface="Calibri"/>
                <a:cs typeface="Calibri"/>
              </a:rPr>
              <a:t>ы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35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тре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б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350" b="1" spc="-25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ия</a:t>
            </a:r>
            <a:r>
              <a:rPr sz="1350" b="1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уза: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ts val="1595"/>
              </a:lnSpc>
            </a:pP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-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объем</a:t>
            </a:r>
            <a:r>
              <a:rPr sz="1350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35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от</a:t>
            </a:r>
            <a:r>
              <a:rPr sz="135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350</a:t>
            </a:r>
            <a:r>
              <a:rPr sz="135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endParaRPr sz="1350">
              <a:latin typeface="Calibri"/>
              <a:cs typeface="Calibri"/>
            </a:endParaRPr>
          </a:p>
          <a:p>
            <a:pPr marL="12700" marR="194310">
              <a:lnSpc>
                <a:spcPct val="98900"/>
              </a:lnSpc>
              <a:spcBef>
                <a:spcPts val="5"/>
              </a:spcBef>
            </a:pP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-опора не </a:t>
            </a:r>
            <a:r>
              <a:rPr sz="1350" spc="-20" dirty="0">
                <a:solidFill>
                  <a:srgbClr val="344762"/>
                </a:solidFill>
                <a:latin typeface="Calibri"/>
                <a:cs typeface="Calibri"/>
              </a:rPr>
              <a:t>только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литературный материал,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но и на </a:t>
            </a:r>
            <a:r>
              <a:rPr sz="1350" spc="-2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произведения других </a:t>
            </a:r>
            <a:r>
              <a:rPr sz="1350" spc="-10" dirty="0">
                <a:solidFill>
                  <a:srgbClr val="344762"/>
                </a:solidFill>
                <a:latin typeface="Calibri"/>
                <a:cs typeface="Calibri"/>
              </a:rPr>
              <a:t>видов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искусства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или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исторические</a:t>
            </a:r>
            <a:r>
              <a:rPr sz="135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факты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-оригинальность.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2470</Words>
  <Application>Microsoft Office PowerPoint</Application>
  <PresentationFormat>Экран (4:3)</PresentationFormat>
  <Paragraphs>323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Arial MT</vt:lpstr>
      <vt:lpstr>Calibri</vt:lpstr>
      <vt:lpstr>Calibri Light</vt:lpstr>
      <vt:lpstr>Cambria Math</vt:lpstr>
      <vt:lpstr>Georgia</vt:lpstr>
      <vt:lpstr>Office Theme</vt:lpstr>
      <vt:lpstr>Родительское собрание  2024-2025 учебный год</vt:lpstr>
      <vt:lpstr>ОБЩАЯ ИНФОРМАЦИЯ ОБ ИТОГОВОМ  СОЧИНЕНИИ (ИЗЛОЖЕНИИ) В 2024-2025 УЧЕБНОМ ГОДУ</vt:lpstr>
      <vt:lpstr>ПРОВЕДЕНИЕ ИТОГОВОГО СОЧИНЕНИЯ (ИЗЛОЖЕНИЯ)</vt:lpstr>
      <vt:lpstr>ПРОВЕДЕНИЕ ИТОГОВОГО СОЧИНЕНИЯ (ИЗЛОЖЕНИЯ)</vt:lpstr>
      <vt:lpstr>Презентация PowerPoint</vt:lpstr>
      <vt:lpstr>Презентация PowerPoint</vt:lpstr>
      <vt:lpstr>ПРОВЕДЕНИЕ ИТОГОВОГО СОЧИНЕНИЯ (ИЗЛОЖЕНИЯ)</vt:lpstr>
      <vt:lpstr>ПРОВЕДЕНИЕ ИТОГОВОГО СОЧИНЕНИЯ (ИЗЛОЖЕНИЯ)</vt:lpstr>
      <vt:lpstr>КРИТЕРИИ ОЦЕНИВАНИЯ ИТОГОВОГО СОЧИНЕНИЯ  В 2024-2025 УЧЕБНОМ ГОДУ</vt:lpstr>
      <vt:lpstr>ТРЕБОВАНИЕ 1. ОБЪЁМ ИТОГОВОГО  СОЧИНЕНИЯ</vt:lpstr>
      <vt:lpstr>ТРЕБОВАНИЕ 2. САМОСТОЯТЕЛЬНОСТЬ НАПИСАНИЯ</vt:lpstr>
      <vt:lpstr>КРИТЕРИЙ 1. СООТВЕТСТВИЕ ТЕМЕ</vt:lpstr>
      <vt:lpstr>КРИТЕРИИ ОЦЕНИВАНИЯ ИТОГОВОГО СОЧИНЕНИЯ</vt:lpstr>
      <vt:lpstr>КРИТЕРИЙ 3. КОМПОЗИЦИЯ И ЛОГИКА РАССУЖДЕНИЯ</vt:lpstr>
      <vt:lpstr>КРИТЕРИЙ 4 . КАЧЕСТВО  ПИСЬМЕННОЙ  РЕЧИ</vt:lpstr>
      <vt:lpstr>КРИТЕРИЙ 5. ГРАМОТНОСТЬ</vt:lpstr>
      <vt:lpstr>Структура закрытого банка тем  итогового сочинения</vt:lpstr>
      <vt:lpstr>Образец комплекта тем итогового сочинения в 2023-2024 учебном году</vt:lpstr>
      <vt:lpstr>Раздел 1. Духовно-нравственные  ориентиры в жизни человека</vt:lpstr>
      <vt:lpstr>Раздел 2. Семья, общество, Отечество  в жизни человека</vt:lpstr>
      <vt:lpstr>Раздел 3. Природа и культура  в жизни человека</vt:lpstr>
      <vt:lpstr>АЛГОРИТМ РАБОТЫ НАД ИТОГОВЫМ СОЧИНЕНИЕМ</vt:lpstr>
      <vt:lpstr>СИСТЕМА ПОДГОТОВКИ К ИТОГОВОМУ СОЧИНЕНИЮ</vt:lpstr>
      <vt:lpstr>Родительское собрание  2024-2025 учебный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zam-UVR1</dc:creator>
  <cp:lastModifiedBy>User-V320</cp:lastModifiedBy>
  <cp:revision>5</cp:revision>
  <dcterms:created xsi:type="dcterms:W3CDTF">2024-11-07T13:03:46Z</dcterms:created>
  <dcterms:modified xsi:type="dcterms:W3CDTF">2024-11-15T13:38:39Z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2024-11-07T00:00:00Z</vt:filetime>
  </property>
</Properties>
</file>